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5"/>
  </p:notesMasterIdLst>
  <p:sldIdLst>
    <p:sldId id="292" r:id="rId2"/>
    <p:sldId id="301" r:id="rId3"/>
    <p:sldId id="302" r:id="rId4"/>
    <p:sldId id="303" r:id="rId5"/>
    <p:sldId id="304" r:id="rId6"/>
    <p:sldId id="309" r:id="rId7"/>
    <p:sldId id="310" r:id="rId8"/>
    <p:sldId id="311" r:id="rId9"/>
    <p:sldId id="313" r:id="rId10"/>
    <p:sldId id="314" r:id="rId11"/>
    <p:sldId id="326" r:id="rId12"/>
    <p:sldId id="328" r:id="rId13"/>
    <p:sldId id="330" r:id="rId14"/>
    <p:sldId id="327" r:id="rId15"/>
    <p:sldId id="329" r:id="rId16"/>
    <p:sldId id="316" r:id="rId17"/>
    <p:sldId id="317" r:id="rId18"/>
    <p:sldId id="324" r:id="rId19"/>
    <p:sldId id="320" r:id="rId20"/>
    <p:sldId id="308" r:id="rId21"/>
    <p:sldId id="321" r:id="rId22"/>
    <p:sldId id="291" r:id="rId23"/>
    <p:sldId id="263" r:id="rId24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roš Grilc" initials="UG" lastIdx="1" clrIdx="0">
    <p:extLst>
      <p:ext uri="{19B8F6BF-5375-455C-9EA6-DF929625EA0E}">
        <p15:presenceInfo xmlns:p15="http://schemas.microsoft.com/office/powerpoint/2012/main" userId="S-1-5-21-2381380367-1002919219-3317692602-1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tski slog 1 – poudarek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rednji slog 1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rednji slog 1 – poudarek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5097" autoAdjust="0"/>
  </p:normalViewPr>
  <p:slideViewPr>
    <p:cSldViewPr>
      <p:cViewPr>
        <p:scale>
          <a:sx n="80" d="100"/>
          <a:sy n="80" d="100"/>
        </p:scale>
        <p:origin x="1690" y="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C8B61-019D-4627-B292-C582D86A0AEA}" type="datetimeFigureOut">
              <a:rPr lang="sl-SI" smtClean="0"/>
              <a:t>20. 09. 2022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3CD7C-DA70-4690-B4F1-29224D4CC7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764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čet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besedila 6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476672"/>
            <a:ext cx="6624736" cy="2448272"/>
          </a:xfrm>
        </p:spPr>
        <p:txBody>
          <a:bodyPr>
            <a:noAutofit/>
          </a:bodyPr>
          <a:lstStyle>
            <a:lvl1pPr marL="0" indent="0" algn="r">
              <a:buNone/>
              <a:defRPr sz="4400" b="0" i="0" cap="all" baseline="0">
                <a:solidFill>
                  <a:srgbClr val="00214D"/>
                </a:solidFill>
              </a:defRPr>
            </a:lvl1pPr>
          </a:lstStyle>
          <a:p>
            <a:pPr lvl="0"/>
            <a:r>
              <a:rPr lang="sl-SI" dirty="0"/>
              <a:t>NASLOV PREDSTAVITVE</a:t>
            </a:r>
          </a:p>
        </p:txBody>
      </p:sp>
      <p:sp>
        <p:nvSpPr>
          <p:cNvPr id="9" name="Ograda besedila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2996952"/>
            <a:ext cx="6624736" cy="1080120"/>
          </a:xfrm>
        </p:spPr>
        <p:txBody>
          <a:bodyPr>
            <a:normAutofit/>
          </a:bodyPr>
          <a:lstStyle>
            <a:lvl1pPr marL="0" indent="0" algn="r">
              <a:buNone/>
              <a:defRPr sz="3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l-SI" dirty="0"/>
              <a:t>Podnaslov predstavitve</a:t>
            </a:r>
          </a:p>
        </p:txBody>
      </p:sp>
      <p:sp>
        <p:nvSpPr>
          <p:cNvPr id="11" name="Ograda besedila 10"/>
          <p:cNvSpPr>
            <a:spLocks noGrp="1"/>
          </p:cNvSpPr>
          <p:nvPr>
            <p:ph type="body" sz="quarter" idx="12" hasCustomPrompt="1"/>
          </p:nvPr>
        </p:nvSpPr>
        <p:spPr>
          <a:xfrm>
            <a:off x="1691680" y="4292600"/>
            <a:ext cx="6624735" cy="360536"/>
          </a:xfrm>
        </p:spPr>
        <p:txBody>
          <a:bodyPr/>
          <a:lstStyle>
            <a:lvl1pPr marL="0" indent="0" algn="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l-SI" dirty="0"/>
              <a:t>Ime in priimek avtorja</a:t>
            </a:r>
          </a:p>
        </p:txBody>
      </p:sp>
    </p:spTree>
    <p:extLst>
      <p:ext uri="{BB962C8B-B14F-4D97-AF65-F5344CB8AC3E}">
        <p14:creationId xmlns:p14="http://schemas.microsoft.com/office/powerpoint/2010/main" val="416013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611560" y="980728"/>
            <a:ext cx="7772400" cy="504056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/>
              <a:t>Naslov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611560" y="1484784"/>
            <a:ext cx="7776864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Podnaslov</a:t>
            </a:r>
          </a:p>
        </p:txBody>
      </p:sp>
    </p:spTree>
    <p:extLst>
      <p:ext uri="{BB962C8B-B14F-4D97-AF65-F5344CB8AC3E}">
        <p14:creationId xmlns:p14="http://schemas.microsoft.com/office/powerpoint/2010/main" val="123927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edilo čez celotno ši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ctrTitle" hasCustomPrompt="1"/>
          </p:nvPr>
        </p:nvSpPr>
        <p:spPr>
          <a:xfrm>
            <a:off x="611560" y="980728"/>
            <a:ext cx="7772400" cy="504056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/>
              <a:t>Naslov</a:t>
            </a:r>
          </a:p>
        </p:txBody>
      </p:sp>
      <p:sp>
        <p:nvSpPr>
          <p:cNvPr id="7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611560" y="1484784"/>
            <a:ext cx="7776864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Podnaslov</a:t>
            </a:r>
          </a:p>
        </p:txBody>
      </p:sp>
      <p:sp>
        <p:nvSpPr>
          <p:cNvPr id="9" name="Ograda besedila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0" y="2708920"/>
            <a:ext cx="7776863" cy="2808311"/>
          </a:xfrm>
        </p:spPr>
        <p:txBody>
          <a:bodyPr>
            <a:normAutofit/>
          </a:bodyPr>
          <a:lstStyle>
            <a:lvl1pPr marL="0" indent="0">
              <a:buClr>
                <a:srgbClr val="F7D117"/>
              </a:buClr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742950" indent="-285750">
              <a:buClr>
                <a:srgbClr val="F7D117"/>
              </a:buClr>
              <a:buFont typeface="Arial" panose="020B0604020202020204" pitchFamily="34" charset="0"/>
              <a:buChar char="■"/>
              <a:defRPr sz="1600" b="0">
                <a:solidFill>
                  <a:schemeClr val="tx1"/>
                </a:solidFill>
              </a:defRPr>
            </a:lvl2pPr>
            <a:lvl3pPr marL="1143000" indent="-228600">
              <a:buClr>
                <a:srgbClr val="F7D117"/>
              </a:buClr>
              <a:buFont typeface="Courier New" panose="02070309020205020404" pitchFamily="49" charset="0"/>
              <a:buChar char="o"/>
              <a:defRPr sz="1600" b="0">
                <a:solidFill>
                  <a:schemeClr val="tx1"/>
                </a:solidFill>
              </a:defRPr>
            </a:lvl3pPr>
            <a:lvl4pPr marL="1600200" indent="-228600">
              <a:buClr>
                <a:srgbClr val="F7D117"/>
              </a:buClr>
              <a:buFont typeface="Wingdings" panose="05000000000000000000" pitchFamily="2" charset="2"/>
              <a:buChar char="§"/>
              <a:defRPr sz="1600" b="0" baseline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sl-SI" dirty="0"/>
              <a:t>Besedilo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1560" y="2276872"/>
            <a:ext cx="7776864" cy="359990"/>
          </a:xfr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l-SI" dirty="0"/>
              <a:t>Naslov v besedilu</a:t>
            </a:r>
          </a:p>
        </p:txBody>
      </p:sp>
    </p:spTree>
    <p:extLst>
      <p:ext uri="{BB962C8B-B14F-4D97-AF65-F5344CB8AC3E}">
        <p14:creationId xmlns:p14="http://schemas.microsoft.com/office/powerpoint/2010/main" val="181317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edilo v dveh stolpc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ctrTitle" hasCustomPrompt="1"/>
          </p:nvPr>
        </p:nvSpPr>
        <p:spPr>
          <a:xfrm>
            <a:off x="611560" y="980728"/>
            <a:ext cx="7772400" cy="504056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/>
              <a:t>Naslov</a:t>
            </a:r>
          </a:p>
        </p:txBody>
      </p:sp>
      <p:sp>
        <p:nvSpPr>
          <p:cNvPr id="7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611560" y="1484784"/>
            <a:ext cx="7776864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Podnaslov</a:t>
            </a:r>
          </a:p>
        </p:txBody>
      </p:sp>
      <p:sp>
        <p:nvSpPr>
          <p:cNvPr id="9" name="Ograda besedila 8"/>
          <p:cNvSpPr>
            <a:spLocks noGrp="1"/>
          </p:cNvSpPr>
          <p:nvPr>
            <p:ph type="body" sz="quarter" idx="13" hasCustomPrompt="1"/>
          </p:nvPr>
        </p:nvSpPr>
        <p:spPr>
          <a:xfrm>
            <a:off x="611561" y="2708920"/>
            <a:ext cx="3816424" cy="2808311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 marL="742950" indent="-285750">
              <a:buClr>
                <a:srgbClr val="F7D117"/>
              </a:buClr>
              <a:buFont typeface="Arial" panose="020B0604020202020204" pitchFamily="34" charset="0"/>
              <a:buChar char="■"/>
              <a:defRPr sz="1600" b="0">
                <a:solidFill>
                  <a:schemeClr val="tx1"/>
                </a:solidFill>
              </a:defRPr>
            </a:lvl2pPr>
            <a:lvl3pPr marL="1143000" indent="-228600">
              <a:buClr>
                <a:srgbClr val="F7D117"/>
              </a:buClr>
              <a:buFont typeface="Courier New" panose="02070309020205020404" pitchFamily="49" charset="0"/>
              <a:buChar char="o"/>
              <a:defRPr sz="1600" b="0">
                <a:solidFill>
                  <a:schemeClr val="tx1"/>
                </a:solidFill>
              </a:defRPr>
            </a:lvl3pPr>
            <a:lvl4pPr marL="1600200" indent="-228600">
              <a:buClr>
                <a:srgbClr val="F7D117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sl-SI" dirty="0"/>
              <a:t>Besedilo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15" hasCustomPrompt="1"/>
          </p:nvPr>
        </p:nvSpPr>
        <p:spPr>
          <a:xfrm>
            <a:off x="611560" y="2276872"/>
            <a:ext cx="3816424" cy="359990"/>
          </a:xfr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l-SI" dirty="0"/>
              <a:t>Naslov v besedilu</a:t>
            </a:r>
          </a:p>
        </p:txBody>
      </p:sp>
      <p:sp>
        <p:nvSpPr>
          <p:cNvPr id="15" name="Ograda besedila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276872"/>
            <a:ext cx="3816424" cy="359990"/>
          </a:xfr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l-SI" dirty="0"/>
              <a:t>Naslov v besedilu</a:t>
            </a:r>
          </a:p>
        </p:txBody>
      </p:sp>
      <p:sp>
        <p:nvSpPr>
          <p:cNvPr id="11" name="Ograda besedila 8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2708920"/>
            <a:ext cx="3816424" cy="2808311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 marL="742950" indent="-285750">
              <a:buClr>
                <a:srgbClr val="F7D117"/>
              </a:buClr>
              <a:buFont typeface="Arial" panose="020B0604020202020204" pitchFamily="34" charset="0"/>
              <a:buChar char="■"/>
              <a:defRPr sz="1600" b="0">
                <a:solidFill>
                  <a:schemeClr val="tx1"/>
                </a:solidFill>
              </a:defRPr>
            </a:lvl2pPr>
            <a:lvl3pPr marL="1143000" indent="-228600">
              <a:buClr>
                <a:srgbClr val="F7D117"/>
              </a:buClr>
              <a:buFont typeface="Courier New" panose="02070309020205020404" pitchFamily="49" charset="0"/>
              <a:buChar char="o"/>
              <a:defRPr sz="1600" b="0">
                <a:solidFill>
                  <a:schemeClr val="tx1"/>
                </a:solidFill>
              </a:defRPr>
            </a:lvl3pPr>
            <a:lvl4pPr marL="1600200" indent="-228600">
              <a:buClr>
                <a:srgbClr val="F7D117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sl-SI" dirty="0"/>
              <a:t>Besedilo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160088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611560" y="1484784"/>
            <a:ext cx="7776864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Podnaslov</a:t>
            </a:r>
          </a:p>
        </p:txBody>
      </p:sp>
      <p:sp>
        <p:nvSpPr>
          <p:cNvPr id="8" name="Ograda besedila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276872"/>
            <a:ext cx="3816424" cy="359990"/>
          </a:xfr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l-SI" dirty="0"/>
              <a:t>Naslov v besedilu</a:t>
            </a:r>
          </a:p>
        </p:txBody>
      </p:sp>
      <p:sp>
        <p:nvSpPr>
          <p:cNvPr id="9" name="Naslov 1"/>
          <p:cNvSpPr>
            <a:spLocks noGrp="1"/>
          </p:cNvSpPr>
          <p:nvPr>
            <p:ph type="ctrTitle" hasCustomPrompt="1"/>
          </p:nvPr>
        </p:nvSpPr>
        <p:spPr>
          <a:xfrm>
            <a:off x="611560" y="980728"/>
            <a:ext cx="7772400" cy="504056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/>
              <a:t>Naslov</a:t>
            </a:r>
          </a:p>
        </p:txBody>
      </p:sp>
      <p:sp>
        <p:nvSpPr>
          <p:cNvPr id="11" name="Ograda slike 10"/>
          <p:cNvSpPr>
            <a:spLocks noGrp="1"/>
          </p:cNvSpPr>
          <p:nvPr>
            <p:ph type="pic" sz="quarter" idx="17"/>
          </p:nvPr>
        </p:nvSpPr>
        <p:spPr>
          <a:xfrm>
            <a:off x="107504" y="2276872"/>
            <a:ext cx="4370784" cy="3744416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Ograda besedila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2708920"/>
            <a:ext cx="3816424" cy="2808311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 marL="742950" indent="-285750">
              <a:buClr>
                <a:srgbClr val="F7D117"/>
              </a:buClr>
              <a:buFont typeface="Arial" panose="020B0604020202020204" pitchFamily="34" charset="0"/>
              <a:buChar char="■"/>
              <a:defRPr sz="1600" b="0">
                <a:solidFill>
                  <a:schemeClr val="tx1"/>
                </a:solidFill>
              </a:defRPr>
            </a:lvl2pPr>
            <a:lvl3pPr marL="1143000" indent="-228600">
              <a:buClr>
                <a:srgbClr val="F7D117"/>
              </a:buClr>
              <a:buFont typeface="Courier New" panose="02070309020205020404" pitchFamily="49" charset="0"/>
              <a:buChar char="o"/>
              <a:defRPr sz="1600" b="0">
                <a:solidFill>
                  <a:schemeClr val="tx1"/>
                </a:solidFill>
              </a:defRPr>
            </a:lvl3pPr>
            <a:lvl4pPr marL="1600200" indent="-228600">
              <a:buClr>
                <a:srgbClr val="F7D117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sl-SI" dirty="0"/>
              <a:t>Besedilo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134458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on 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ctrTitle" hasCustomPrompt="1"/>
          </p:nvPr>
        </p:nvSpPr>
        <p:spPr>
          <a:xfrm>
            <a:off x="611560" y="980728"/>
            <a:ext cx="7772400" cy="504056"/>
          </a:xfrm>
        </p:spPr>
        <p:txBody>
          <a:bodyPr/>
          <a:lstStyle>
            <a:lvl1pPr>
              <a:defRPr/>
            </a:lvl1pPr>
          </a:lstStyle>
          <a:p>
            <a:r>
              <a:rPr lang="sl-SI" dirty="0"/>
              <a:t>Naslov</a:t>
            </a:r>
          </a:p>
        </p:txBody>
      </p:sp>
      <p:sp>
        <p:nvSpPr>
          <p:cNvPr id="7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611560" y="1484784"/>
            <a:ext cx="7776864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Podnaslov</a:t>
            </a:r>
          </a:p>
        </p:txBody>
      </p:sp>
      <p:sp>
        <p:nvSpPr>
          <p:cNvPr id="11" name="Ograda besedila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276872"/>
            <a:ext cx="3816424" cy="359990"/>
          </a:xfr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l-SI" dirty="0"/>
              <a:t>Naslov v besedilu</a:t>
            </a:r>
          </a:p>
        </p:txBody>
      </p:sp>
      <p:sp>
        <p:nvSpPr>
          <p:cNvPr id="13" name="Ograda grafikona 12"/>
          <p:cNvSpPr>
            <a:spLocks noGrp="1"/>
          </p:cNvSpPr>
          <p:nvPr>
            <p:ph type="chart" sz="quarter" idx="17"/>
          </p:nvPr>
        </p:nvSpPr>
        <p:spPr>
          <a:xfrm>
            <a:off x="611560" y="2132856"/>
            <a:ext cx="3888432" cy="3744416"/>
          </a:xfrm>
          <a:noFill/>
        </p:spPr>
        <p:txBody>
          <a:bodyPr/>
          <a:lstStyle/>
          <a:p>
            <a:endParaRPr lang="sl-SI" dirty="0"/>
          </a:p>
        </p:txBody>
      </p:sp>
      <p:sp>
        <p:nvSpPr>
          <p:cNvPr id="10" name="Ograda besedila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2708920"/>
            <a:ext cx="3816424" cy="2808311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 marL="742950" indent="-285750">
              <a:buClr>
                <a:srgbClr val="F7D117"/>
              </a:buClr>
              <a:buFont typeface="Arial" panose="020B0604020202020204" pitchFamily="34" charset="0"/>
              <a:buChar char="■"/>
              <a:defRPr sz="1600" b="0">
                <a:solidFill>
                  <a:schemeClr val="tx1"/>
                </a:solidFill>
              </a:defRPr>
            </a:lvl2pPr>
            <a:lvl3pPr marL="1143000" indent="-228600">
              <a:buClr>
                <a:srgbClr val="F7D117"/>
              </a:buClr>
              <a:buFont typeface="Courier New" panose="02070309020205020404" pitchFamily="49" charset="0"/>
              <a:buChar char="o"/>
              <a:defRPr sz="1600" b="0">
                <a:solidFill>
                  <a:schemeClr val="tx1"/>
                </a:solidFill>
              </a:defRPr>
            </a:lvl3pPr>
            <a:lvl4pPr marL="1600200" indent="-228600">
              <a:buClr>
                <a:srgbClr val="F7D117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4pPr>
            <a:lvl5pPr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sl-SI" dirty="0"/>
              <a:t>Besedilo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416363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ljuč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besedila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340768"/>
            <a:ext cx="8208912" cy="1584176"/>
          </a:xfrm>
        </p:spPr>
        <p:txBody>
          <a:bodyPr>
            <a:noAutofit/>
          </a:bodyPr>
          <a:lstStyle>
            <a:lvl1pPr marL="0" indent="0" algn="ctr">
              <a:buNone/>
              <a:defRPr sz="4400" b="0" i="0" cap="none" baseline="0">
                <a:solidFill>
                  <a:srgbClr val="00214D"/>
                </a:solidFill>
              </a:defRPr>
            </a:lvl1pPr>
          </a:lstStyle>
          <a:p>
            <a:pPr lvl="0"/>
            <a:r>
              <a:rPr lang="sl-SI" dirty="0"/>
              <a:t>Zahvala</a:t>
            </a:r>
          </a:p>
        </p:txBody>
      </p:sp>
      <p:sp>
        <p:nvSpPr>
          <p:cNvPr id="11" name="Ograda besedila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3068960"/>
            <a:ext cx="8208912" cy="1224136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rgbClr val="00214D"/>
                </a:solidFill>
              </a:defRPr>
            </a:lvl1pPr>
          </a:lstStyle>
          <a:p>
            <a:pPr lvl="0"/>
            <a:r>
              <a:rPr lang="sl-SI" dirty="0"/>
              <a:t>Dodaten tekst</a:t>
            </a:r>
          </a:p>
        </p:txBody>
      </p:sp>
    </p:spTree>
    <p:extLst>
      <p:ext uri="{BB962C8B-B14F-4D97-AF65-F5344CB8AC3E}">
        <p14:creationId xmlns:p14="http://schemas.microsoft.com/office/powerpoint/2010/main" val="359687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568" y="1700808"/>
            <a:ext cx="8003232" cy="442535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763CF0C-20B5-405F-BE68-1D6BD0B082E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Naslov 1"/>
          <p:cNvSpPr>
            <a:spLocks noGrp="1"/>
          </p:cNvSpPr>
          <p:nvPr>
            <p:ph type="ctrTitle" hasCustomPrompt="1"/>
          </p:nvPr>
        </p:nvSpPr>
        <p:spPr>
          <a:xfrm>
            <a:off x="683568" y="908721"/>
            <a:ext cx="7772400" cy="648072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sl-SI" dirty="0"/>
              <a:t>NASLOV</a:t>
            </a:r>
          </a:p>
        </p:txBody>
      </p:sp>
    </p:spTree>
    <p:extLst>
      <p:ext uri="{BB962C8B-B14F-4D97-AF65-F5344CB8AC3E}">
        <p14:creationId xmlns:p14="http://schemas.microsoft.com/office/powerpoint/2010/main" val="74217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003232" cy="5089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dirty="0"/>
              <a:t>Naslov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8003232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Besedilo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181877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8" r:id="rId3"/>
    <p:sldLayoutId id="2147483663" r:id="rId4"/>
    <p:sldLayoutId id="2147483664" r:id="rId5"/>
    <p:sldLayoutId id="2147483666" r:id="rId6"/>
    <p:sldLayoutId id="2147483667" r:id="rId7"/>
    <p:sldLayoutId id="2147483669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214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F7D117"/>
        </a:buClr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7D117"/>
        </a:buClr>
        <a:buFont typeface="Arial" panose="020B0604020202020204" pitchFamily="34" charset="0"/>
        <a:buChar char="■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7D117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7D117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arketing@amzs.si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besedila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l-SI" dirty="0"/>
              <a:t>Ponudba oglasnega prostora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l-SI" dirty="0"/>
              <a:t>Velja od 1. 9. 2022</a:t>
            </a:r>
          </a:p>
        </p:txBody>
      </p:sp>
      <p:sp>
        <p:nvSpPr>
          <p:cNvPr id="7" name="Naslov 1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l-SI" sz="44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sl-SI" b="1" dirty="0" err="1">
                <a:solidFill>
                  <a:srgbClr val="002060"/>
                </a:solidFill>
                <a:ea typeface="+mj-ea"/>
              </a:rPr>
              <a:t>ogl</a:t>
            </a:r>
            <a:r>
              <a:rPr lang="sl-SI" sz="4400" b="1" dirty="0" err="1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AŠevanje</a:t>
            </a:r>
            <a:r>
              <a:rPr lang="sl-SI" sz="44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v AMZS</a:t>
            </a:r>
            <a:endParaRPr kumimoji="0" lang="sl-SI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6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72344-8196-4263-8BC1-7D43C341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980312" cy="504056"/>
          </a:xfrm>
        </p:spPr>
        <p:txBody>
          <a:bodyPr/>
          <a:lstStyle/>
          <a:p>
            <a:r>
              <a:rPr lang="sl-SI" dirty="0"/>
              <a:t>Možnosti oglaševanja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64D37D-4337-45F1-AC9C-B88E5F407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102" y="908720"/>
            <a:ext cx="6984321" cy="432048"/>
          </a:xfrm>
        </p:spPr>
        <p:txBody>
          <a:bodyPr/>
          <a:lstStyle/>
          <a:p>
            <a:r>
              <a:rPr lang="sl-SI" dirty="0"/>
              <a:t>Oglaševanje na prikolicah za izposojo</a:t>
            </a:r>
          </a:p>
        </p:txBody>
      </p:sp>
      <p:sp>
        <p:nvSpPr>
          <p:cNvPr id="4" name="Označba mesta vsebine 1">
            <a:extLst>
              <a:ext uri="{FF2B5EF4-FFF2-40B4-BE49-F238E27FC236}">
                <a16:creationId xmlns:a16="http://schemas.microsoft.com/office/drawing/2014/main" id="{DC707E6C-5B79-48F9-B617-7A4C89910B6E}"/>
              </a:ext>
            </a:extLst>
          </p:cNvPr>
          <p:cNvSpPr txBox="1">
            <a:spLocks/>
          </p:cNvSpPr>
          <p:nvPr/>
        </p:nvSpPr>
        <p:spPr>
          <a:xfrm>
            <a:off x="683568" y="1700809"/>
            <a:ext cx="8003232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dirty="0">
                <a:solidFill>
                  <a:schemeClr val="tx1"/>
                </a:solidFill>
              </a:rPr>
              <a:t>AMZS svojim strankam nudi najem tovornih prikolic, ki lahko nosijo tudi oglas vašega podjetja. </a:t>
            </a:r>
          </a:p>
        </p:txBody>
      </p:sp>
      <p:sp>
        <p:nvSpPr>
          <p:cNvPr id="7" name="Označba mesta vsebine 1">
            <a:extLst>
              <a:ext uri="{FF2B5EF4-FFF2-40B4-BE49-F238E27FC236}">
                <a16:creationId xmlns:a16="http://schemas.microsoft.com/office/drawing/2014/main" id="{D7FEA72F-A871-4410-A457-12E20C061FF5}"/>
              </a:ext>
            </a:extLst>
          </p:cNvPr>
          <p:cNvSpPr txBox="1">
            <a:spLocks/>
          </p:cNvSpPr>
          <p:nvPr/>
        </p:nvSpPr>
        <p:spPr>
          <a:xfrm>
            <a:off x="702308" y="2492896"/>
            <a:ext cx="4229732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/>
                </a:solidFill>
              </a:rPr>
              <a:t>Oglaševalcem sta na voljo 2 oglasni površini (stranici prikolic).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/>
                </a:solidFill>
              </a:rPr>
              <a:t>Zakup oglasnega prostora je za obdobje 1 leta.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/>
                </a:solidFill>
              </a:rPr>
              <a:t>Možnost menjave </a:t>
            </a:r>
            <a:r>
              <a:rPr lang="sl-SI" sz="1800" dirty="0" err="1">
                <a:solidFill>
                  <a:schemeClr val="tx1"/>
                </a:solidFill>
              </a:rPr>
              <a:t>kreative</a:t>
            </a:r>
            <a:r>
              <a:rPr lang="sl-SI" sz="1800" dirty="0">
                <a:solidFill>
                  <a:schemeClr val="tx1"/>
                </a:solidFill>
              </a:rPr>
              <a:t> je na </a:t>
            </a:r>
            <a:br>
              <a:rPr lang="sl-SI" sz="1800" dirty="0">
                <a:solidFill>
                  <a:schemeClr val="tx1"/>
                </a:solidFill>
              </a:rPr>
            </a:br>
            <a:r>
              <a:rPr lang="sl-SI" sz="1800" dirty="0">
                <a:solidFill>
                  <a:schemeClr val="tx1"/>
                </a:solidFill>
              </a:rPr>
              <a:t>6 mesecev.</a:t>
            </a:r>
          </a:p>
        </p:txBody>
      </p:sp>
      <p:pic>
        <p:nvPicPr>
          <p:cNvPr id="8" name="Slika 7" descr="Slika, ki vsebuje besede drevo, zunanje, cesta, avtomobil&#10;&#10;Opis, ustvarjen z zelo visoko stopnjo zanesljivosti.">
            <a:extLst>
              <a:ext uri="{FF2B5EF4-FFF2-40B4-BE49-F238E27FC236}">
                <a16:creationId xmlns:a16="http://schemas.microsoft.com/office/drawing/2014/main" id="{66941FD7-A4CB-4C9D-BFEA-E4EED10AE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680" y="2204864"/>
            <a:ext cx="2778120" cy="27363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Slika 9" descr="Slika, ki vsebuje besede tovornjak, zunanje, cesta, rumeno&#10;&#10;Opis, ustvarjen z zelo visoko stopnjo zanesljivosti.">
            <a:extLst>
              <a:ext uri="{FF2B5EF4-FFF2-40B4-BE49-F238E27FC236}">
                <a16:creationId xmlns:a16="http://schemas.microsoft.com/office/drawing/2014/main" id="{02F9C0AA-039A-4360-82B2-6EDA278FD1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9390"/>
          <a:stretch/>
        </p:blipFill>
        <p:spPr>
          <a:xfrm>
            <a:off x="4716454" y="3679547"/>
            <a:ext cx="2725389" cy="2736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510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82696B-FD16-86A5-4D1C-09B96E1C6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696" y="116632"/>
            <a:ext cx="7772400" cy="504056"/>
          </a:xfrm>
        </p:spPr>
        <p:txBody>
          <a:bodyPr/>
          <a:lstStyle/>
          <a:p>
            <a:r>
              <a:rPr lang="sl-SI" dirty="0"/>
              <a:t>Cenik oglaševanja</a:t>
            </a:r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432929AB-A1BF-B5D1-50C5-9B3CF022BEAB}"/>
              </a:ext>
            </a:extLst>
          </p:cNvPr>
          <p:cNvSpPr txBox="1">
            <a:spLocks/>
          </p:cNvSpPr>
          <p:nvPr/>
        </p:nvSpPr>
        <p:spPr>
          <a:xfrm>
            <a:off x="1403648" y="573035"/>
            <a:ext cx="6984321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err="1"/>
              <a:t>Digital</a:t>
            </a:r>
            <a:endParaRPr lang="sl-SI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DAA46903-CAFD-E081-210B-ECE040D6CC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620044"/>
              </p:ext>
            </p:extLst>
          </p:nvPr>
        </p:nvGraphicFramePr>
        <p:xfrm>
          <a:off x="611560" y="1029115"/>
          <a:ext cx="6912768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741">
                <a:tc>
                  <a:txBody>
                    <a:bodyPr/>
                    <a:lstStyle/>
                    <a:p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Pozicija</a:t>
                      </a:r>
                      <a:endParaRPr lang="sl-SI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Zakup na prikaze – CPM po rednem ceniku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939">
                <a:tc>
                  <a:txBody>
                    <a:bodyPr/>
                    <a:lstStyle/>
                    <a:p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Banner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desktop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300 x 250 </a:t>
                      </a: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13 €*</a:t>
                      </a: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amzs.si/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motorevija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DoberAvto.si, Avtolog.si</a:t>
                      </a: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939">
                <a:tc>
                  <a:txBody>
                    <a:bodyPr/>
                    <a:lstStyle/>
                    <a:p>
                      <a:r>
                        <a:rPr lang="sl-SI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Billboard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desktop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l-SI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970 x 250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640 x 480 </a:t>
                      </a:r>
                      <a:r>
                        <a:rPr lang="sl-SI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23 €*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amzs.si/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motorevija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DoberAvto.si</a:t>
                      </a:r>
                    </a:p>
                    <a:p>
                      <a:pPr algn="r"/>
                      <a:endParaRPr lang="sl-SI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41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Pop-up </a:t>
                      </a: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banner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endParaRPr lang="sl-S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x 480 </a:t>
                      </a: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48 €*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DoberAvto.si</a:t>
                      </a:r>
                    </a:p>
                    <a:p>
                      <a:pPr algn="r"/>
                      <a:endParaRPr lang="sl-SI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340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Sponzorstvo iskalne pasice 3.840 x 744 </a:t>
                      </a: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desktop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in 414 x 460 </a:t>
                      </a: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48 €*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DoberAvto.si</a:t>
                      </a:r>
                    </a:p>
                    <a:p>
                      <a:pPr algn="r"/>
                      <a:endParaRPr lang="sl-SI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7538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Promocijski članek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2.000 €*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amzs.si/</a:t>
                      </a:r>
                      <a:r>
                        <a:rPr lang="sl-SI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motorevija</a:t>
                      </a:r>
                      <a:r>
                        <a:rPr lang="sl-SI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izpostavitev na družbenih omrežjih</a:t>
                      </a: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4815EA6-4E68-BAB0-F21A-BDBABA252F6D}"/>
              </a:ext>
            </a:extLst>
          </p:cNvPr>
          <p:cNvSpPr txBox="1"/>
          <p:nvPr/>
        </p:nvSpPr>
        <p:spPr>
          <a:xfrm>
            <a:off x="611560" y="5976383"/>
            <a:ext cx="2435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* Cena za 1.000 prikazov oglasa.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F0A4E24-5097-4912-4B95-06853BD028A9}"/>
              </a:ext>
            </a:extLst>
          </p:cNvPr>
          <p:cNvSpPr txBox="1"/>
          <p:nvPr/>
        </p:nvSpPr>
        <p:spPr>
          <a:xfrm>
            <a:off x="590625" y="6256011"/>
            <a:ext cx="413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Objava na določeni strani pomeni +10 % na ceno oglasa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CE82B96-CF99-3802-0F58-72F7AC53C536}"/>
              </a:ext>
            </a:extLst>
          </p:cNvPr>
          <p:cNvSpPr txBox="1"/>
          <p:nvPr/>
        </p:nvSpPr>
        <p:spPr>
          <a:xfrm>
            <a:off x="5436096" y="6299447"/>
            <a:ext cx="2200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Cene ne vključujejo DDV.</a:t>
            </a:r>
          </a:p>
        </p:txBody>
      </p:sp>
    </p:spTree>
    <p:extLst>
      <p:ext uri="{BB962C8B-B14F-4D97-AF65-F5344CB8AC3E}">
        <p14:creationId xmlns:p14="http://schemas.microsoft.com/office/powerpoint/2010/main" val="154177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7C6F6AA-5AB7-27AB-EC84-6509227CE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8462"/>
            <a:ext cx="4297523" cy="2880320"/>
          </a:xfrm>
          <a:prstGeom prst="rect">
            <a:avLst/>
          </a:prstGeom>
        </p:spPr>
      </p:pic>
      <p:pic>
        <p:nvPicPr>
          <p:cNvPr id="7" name="Slika 6" descr="Slika, ki vsebuje besede besedilo, prikaz, posnetek zaslona&#10;&#10;Opis je samodejno ustvarjen">
            <a:extLst>
              <a:ext uri="{FF2B5EF4-FFF2-40B4-BE49-F238E27FC236}">
                <a16:creationId xmlns:a16="http://schemas.microsoft.com/office/drawing/2014/main" id="{B3B57AF6-DC5D-07EE-CEA8-56602C5898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635"/>
            <a:ext cx="2376264" cy="528058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60139B0-C945-5CB3-2A48-9851E441C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4738757" cy="368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8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A424A26-6056-1714-531A-0C247FC8A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457"/>
            <a:ext cx="2897840" cy="6439644"/>
          </a:xfrm>
          <a:prstGeom prst="rect">
            <a:avLst/>
          </a:prstGeom>
        </p:spPr>
      </p:pic>
      <p:pic>
        <p:nvPicPr>
          <p:cNvPr id="7" name="Slika 6" descr="Slika, ki vsebuje besede besedilo&#10;&#10;Opis je samodejno ustvarjen">
            <a:extLst>
              <a:ext uri="{FF2B5EF4-FFF2-40B4-BE49-F238E27FC236}">
                <a16:creationId xmlns:a16="http://schemas.microsoft.com/office/drawing/2014/main" id="{0ABAB33B-6769-1456-E2AC-3CBA9B1758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68" y="323206"/>
            <a:ext cx="2860603" cy="635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5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82696B-FD16-86A5-4D1C-09B96E1C63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Cenik oglaševanja</a:t>
            </a:r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432929AB-A1BF-B5D1-50C5-9B3CF022BEAB}"/>
              </a:ext>
            </a:extLst>
          </p:cNvPr>
          <p:cNvSpPr txBox="1">
            <a:spLocks/>
          </p:cNvSpPr>
          <p:nvPr/>
        </p:nvSpPr>
        <p:spPr>
          <a:xfrm>
            <a:off x="611560" y="1556792"/>
            <a:ext cx="6984321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err="1"/>
              <a:t>Motorevija</a:t>
            </a:r>
            <a:endParaRPr lang="sl-SI" dirty="0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DAA46903-CAFD-E081-210B-ECE040D6CC78}"/>
              </a:ext>
            </a:extLst>
          </p:cNvPr>
          <p:cNvGraphicFramePr>
            <a:graphicFrameLocks/>
          </p:cNvGraphicFramePr>
          <p:nvPr/>
        </p:nvGraphicFramePr>
        <p:xfrm>
          <a:off x="611560" y="2090564"/>
          <a:ext cx="6912768" cy="2968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Pozicija</a:t>
                      </a:r>
                      <a:endParaRPr lang="sl-SI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Dimenzija (v mm)</a:t>
                      </a:r>
                      <a:endParaRPr lang="sl-SI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sl-SI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12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zadnja stran ovitka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204 x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280 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6.100 €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212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in 3.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stran ovitka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204 x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280 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5.100 €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12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notranja stran 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204 x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280 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4.400 €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212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dve notranji strani skupaj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408 x 280 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7.600 €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212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 notranje strani 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123 ali 89 x 246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2.470 €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212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 notranje strani 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 x 82 ali 60 x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246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1.725 €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593">
                <a:tc>
                  <a:txBody>
                    <a:bodyPr/>
                    <a:lstStyle/>
                    <a:p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1/4 notranje strani 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x 123 ali 45 x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246 ali 182 x 61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1.350 €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212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1/8 notranje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strani 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x 60 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800 €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20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78BAC49E-72A9-6BE1-A5C8-A052CDB43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6895708" cy="437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39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72344-8196-4263-8BC1-7D43C341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980312" cy="504056"/>
          </a:xfrm>
        </p:spPr>
        <p:txBody>
          <a:bodyPr/>
          <a:lstStyle/>
          <a:p>
            <a:r>
              <a:rPr lang="sl-SI" dirty="0"/>
              <a:t>Cenik oglaševanja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64D37D-4337-45F1-AC9C-B88E5F407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102" y="908720"/>
            <a:ext cx="6984321" cy="432048"/>
          </a:xfrm>
        </p:spPr>
        <p:txBody>
          <a:bodyPr/>
          <a:lstStyle/>
          <a:p>
            <a:r>
              <a:rPr lang="sl-SI" dirty="0"/>
              <a:t>Notranje oglaševanje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2F93F349-E4A7-4475-A6A0-8035EE972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64590"/>
              </p:ext>
            </p:extLst>
          </p:nvPr>
        </p:nvGraphicFramePr>
        <p:xfrm>
          <a:off x="683568" y="1823164"/>
          <a:ext cx="6768752" cy="98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451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LCD zaslon (pokončni ali ležeči 50“)</a:t>
                      </a:r>
                      <a:endParaRPr lang="sl-SI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</a:t>
                      </a:r>
                      <a:endParaRPr lang="sl-SI" sz="1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lokacija za 1 mesec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120 €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lokacij za 1 mesec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1.536 €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32673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4B6ABF2-F7EE-486F-B60C-1874AF571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65835"/>
              </p:ext>
            </p:extLst>
          </p:nvPr>
        </p:nvGraphicFramePr>
        <p:xfrm>
          <a:off x="683568" y="3304743"/>
          <a:ext cx="6768752" cy="98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451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Podpisna tablica 10“</a:t>
                      </a:r>
                      <a:endParaRPr lang="sl-SI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</a:t>
                      </a:r>
                      <a:endParaRPr lang="sl-SI" sz="14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lokacija (6 tablic) za 1 mesec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240 €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451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lokacij za 1 mesec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4.800 €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32673"/>
                  </a:ext>
                </a:extLst>
              </a:tr>
            </a:tbl>
          </a:graphicData>
        </a:graphic>
      </p:graphicFrame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C064AC6-7D28-454C-BE82-9A676176762D}"/>
              </a:ext>
            </a:extLst>
          </p:cNvPr>
          <p:cNvSpPr txBox="1"/>
          <p:nvPr/>
        </p:nvSpPr>
        <p:spPr>
          <a:xfrm>
            <a:off x="5436096" y="6299447"/>
            <a:ext cx="2200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Cene ne vključujejo DDV.</a:t>
            </a:r>
          </a:p>
        </p:txBody>
      </p:sp>
    </p:spTree>
    <p:extLst>
      <p:ext uri="{BB962C8B-B14F-4D97-AF65-F5344CB8AC3E}">
        <p14:creationId xmlns:p14="http://schemas.microsoft.com/office/powerpoint/2010/main" val="322724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72344-8196-4263-8BC1-7D43C341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980312" cy="504056"/>
          </a:xfrm>
        </p:spPr>
        <p:txBody>
          <a:bodyPr/>
          <a:lstStyle/>
          <a:p>
            <a:r>
              <a:rPr lang="sl-SI" dirty="0"/>
              <a:t>Cenik oglaševanja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64D37D-4337-45F1-AC9C-B88E5F407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102" y="908720"/>
            <a:ext cx="6984321" cy="432048"/>
          </a:xfrm>
        </p:spPr>
        <p:txBody>
          <a:bodyPr/>
          <a:lstStyle/>
          <a:p>
            <a:r>
              <a:rPr lang="sl-SI" dirty="0"/>
              <a:t>Zunanje oglaševanje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9AFE068C-88D5-42EA-A0CC-2C5560D2F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84552"/>
              </p:ext>
            </p:extLst>
          </p:nvPr>
        </p:nvGraphicFramePr>
        <p:xfrm>
          <a:off x="683568" y="1484784"/>
          <a:ext cx="6881418" cy="1567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6341"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Ljubljana, Dunajska</a:t>
                      </a:r>
                      <a:endParaRPr lang="sl-SI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Izdelava</a:t>
                      </a:r>
                      <a:endParaRPr lang="sl-SI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</a:t>
                      </a:r>
                      <a:endParaRPr lang="sl-SI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72">
                <a:tc>
                  <a:txBody>
                    <a:bodyPr/>
                    <a:lstStyle/>
                    <a:p>
                      <a:r>
                        <a:rPr lang="sl-SI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roto</a:t>
                      </a:r>
                      <a:r>
                        <a:rPr lang="sl-SI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pano 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x 200 cm za 1 mesec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180 €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850 €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roto</a:t>
                      </a:r>
                      <a:r>
                        <a:rPr lang="sl-SI" sz="14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pano </a:t>
                      </a:r>
                      <a:r>
                        <a:rPr lang="sl-SI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x 200 cm za 1 leto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180 €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8.160 €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43234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roto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pano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x 300 cm za 1 mesec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200 €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1.200 €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756700"/>
                  </a:ext>
                </a:extLst>
              </a:tr>
              <a:tr h="306457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roto pano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x 300 cm za 1 leto</a:t>
                      </a:r>
                      <a:endParaRPr lang="sl-SI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200 €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11.520 €</a:t>
                      </a:r>
                      <a:endParaRPr lang="sl-SI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D3C3B497-4AD1-47ED-A127-C96700266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439598"/>
              </p:ext>
            </p:extLst>
          </p:nvPr>
        </p:nvGraphicFramePr>
        <p:xfrm>
          <a:off x="683568" y="3252173"/>
          <a:ext cx="6881418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AMZS Center varne vožnje na Vranskem</a:t>
                      </a:r>
                      <a:endParaRPr lang="sl-SI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 *</a:t>
                      </a:r>
                      <a:endParaRPr lang="sl-SI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rotopano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300 x 200 cm na parkirišču za 1 mesec</a:t>
                      </a:r>
                      <a:endParaRPr lang="sl-SI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850 €</a:t>
                      </a:r>
                      <a:endParaRPr lang="sl-SI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485873"/>
                  </a:ext>
                </a:extLst>
              </a:tr>
              <a:tr h="255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rotopano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300 x 200 cm na parkirišču  za 1 leto</a:t>
                      </a:r>
                      <a:endParaRPr lang="sl-SI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8.160 €</a:t>
                      </a:r>
                      <a:endParaRPr lang="sl-SI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742111"/>
                  </a:ext>
                </a:extLst>
              </a:tr>
              <a:tr h="255712">
                <a:tc>
                  <a:txBody>
                    <a:bodyPr/>
                    <a:lstStyle/>
                    <a:p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jumbo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pano 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x 300 cm 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poligonu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 1 mesec</a:t>
                      </a:r>
                      <a:endParaRPr lang="sl-SI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1.700 €</a:t>
                      </a:r>
                      <a:endParaRPr lang="sl-SI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jumbo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pano 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x 300 cm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poligonu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 1 leto</a:t>
                      </a:r>
                      <a:endParaRPr lang="sl-SI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16.320 €</a:t>
                      </a:r>
                      <a:endParaRPr lang="sl-SI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775767"/>
                  </a:ext>
                </a:extLst>
              </a:tr>
            </a:tbl>
          </a:graphicData>
        </a:graphic>
      </p:graphicFrame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60B868D-4B94-4914-A1D4-A94034DD9CAF}"/>
              </a:ext>
            </a:extLst>
          </p:cNvPr>
          <p:cNvSpPr txBox="1"/>
          <p:nvPr/>
        </p:nvSpPr>
        <p:spPr>
          <a:xfrm>
            <a:off x="648794" y="5671369"/>
            <a:ext cx="258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* Izdelava ni vključena v ceno.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B67648F-C00F-43FA-A54F-DEF5EF9162FE}"/>
              </a:ext>
            </a:extLst>
          </p:cNvPr>
          <p:cNvSpPr txBox="1"/>
          <p:nvPr/>
        </p:nvSpPr>
        <p:spPr>
          <a:xfrm>
            <a:off x="5436096" y="5971367"/>
            <a:ext cx="2200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Cene ne vključujejo DDV.</a:t>
            </a:r>
          </a:p>
        </p:txBody>
      </p:sp>
    </p:spTree>
    <p:extLst>
      <p:ext uri="{BB962C8B-B14F-4D97-AF65-F5344CB8AC3E}">
        <p14:creationId xmlns:p14="http://schemas.microsoft.com/office/powerpoint/2010/main" val="1111360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0AC5EA4B-FC6E-4DD5-84BB-177263960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75330"/>
              </p:ext>
            </p:extLst>
          </p:nvPr>
        </p:nvGraphicFramePr>
        <p:xfrm>
          <a:off x="697040" y="2514600"/>
          <a:ext cx="688141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41"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Oglaševanje na prikolicah</a:t>
                      </a:r>
                      <a:endParaRPr lang="sl-SI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 *</a:t>
                      </a:r>
                      <a:endParaRPr lang="sl-SI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41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stranica za 1 leto (1x možnost vmesne menjave </a:t>
                      </a: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kreative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sl-SI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1.000 €</a:t>
                      </a:r>
                      <a:endParaRPr lang="sl-SI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41">
                <a:tc>
                  <a:txBody>
                    <a:bodyPr/>
                    <a:lstStyle/>
                    <a:p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stranici za 1 leto (1x možnost vmesne menjave </a:t>
                      </a: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kreative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sl-SI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1.800 €</a:t>
                      </a:r>
                      <a:endParaRPr lang="sl-SI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FECAFC02-5C75-4C78-9595-6B9844B66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94384"/>
              </p:ext>
            </p:extLst>
          </p:nvPr>
        </p:nvGraphicFramePr>
        <p:xfrm>
          <a:off x="697040" y="1124744"/>
          <a:ext cx="688141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757">
                <a:tc>
                  <a:txBody>
                    <a:bodyPr/>
                    <a:lstStyle/>
                    <a:p>
                      <a:pPr algn="l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AMZS Center kartinga in moto športa v Slovenji vasi</a:t>
                      </a:r>
                      <a:endParaRPr lang="sl-SI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 *</a:t>
                      </a:r>
                      <a:endParaRPr lang="sl-SI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41">
                <a:tc>
                  <a:txBody>
                    <a:bodyPr/>
                    <a:lstStyle/>
                    <a:p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jumbo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pano 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x 300 cm 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poligonu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 1 mesec</a:t>
                      </a:r>
                      <a:endParaRPr lang="sl-SI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150 €</a:t>
                      </a:r>
                      <a:endParaRPr lang="sl-SI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jumbo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pano 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x 300 cm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poligonu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za 6 mesecev</a:t>
                      </a:r>
                      <a:endParaRPr lang="sl-SI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900 €</a:t>
                      </a:r>
                      <a:endParaRPr lang="sl-SI" sz="14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0E00B15-F2EA-48D8-872B-54445AE5511B}"/>
              </a:ext>
            </a:extLst>
          </p:cNvPr>
          <p:cNvSpPr txBox="1"/>
          <p:nvPr/>
        </p:nvSpPr>
        <p:spPr>
          <a:xfrm>
            <a:off x="648794" y="5671369"/>
            <a:ext cx="258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* Izdelava ni vključena v ceno.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DA835E1-0D63-42E2-ABDA-7CF75911C355}"/>
              </a:ext>
            </a:extLst>
          </p:cNvPr>
          <p:cNvSpPr txBox="1"/>
          <p:nvPr/>
        </p:nvSpPr>
        <p:spPr>
          <a:xfrm>
            <a:off x="5436096" y="5971367"/>
            <a:ext cx="2200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Cene ne vključujejo DDV.</a:t>
            </a:r>
          </a:p>
        </p:txBody>
      </p:sp>
    </p:spTree>
    <p:extLst>
      <p:ext uri="{BB962C8B-B14F-4D97-AF65-F5344CB8AC3E}">
        <p14:creationId xmlns:p14="http://schemas.microsoft.com/office/powerpoint/2010/main" val="2420720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72344-8196-4263-8BC1-7D43C341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980312" cy="504056"/>
          </a:xfrm>
        </p:spPr>
        <p:txBody>
          <a:bodyPr/>
          <a:lstStyle/>
          <a:p>
            <a:r>
              <a:rPr lang="sl-SI" dirty="0"/>
              <a:t>Cenik oglaševanja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64D37D-4337-45F1-AC9C-B88E5F407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102" y="908720"/>
            <a:ext cx="6984321" cy="432048"/>
          </a:xfrm>
        </p:spPr>
        <p:txBody>
          <a:bodyPr/>
          <a:lstStyle/>
          <a:p>
            <a:r>
              <a:rPr lang="sl-SI" dirty="0"/>
              <a:t>Oglaševalski paketi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BA4471-9977-4DEE-8D4A-C03983DCF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67124"/>
              </p:ext>
            </p:extLst>
          </p:nvPr>
        </p:nvGraphicFramePr>
        <p:xfrm>
          <a:off x="443270" y="1340768"/>
          <a:ext cx="8257460" cy="4084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0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489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Mesečni paket </a:t>
                      </a:r>
                    </a:p>
                    <a:p>
                      <a:pPr algn="ctr"/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“Obvezna oprema”</a:t>
                      </a:r>
                      <a:endParaRPr lang="sl-SI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Letni paket </a:t>
                      </a:r>
                    </a:p>
                    <a:p>
                      <a:pPr algn="ctr"/>
                      <a:r>
                        <a:rPr lang="pl-PL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“Na dolge proge“</a:t>
                      </a:r>
                      <a:endParaRPr lang="pl-PL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829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sl-SI" sz="14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sl-SI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150.000 prikazov pasic 250 x 250 </a:t>
                      </a:r>
                      <a:r>
                        <a:rPr lang="sl-SI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</a:t>
                      </a:r>
                      <a:r>
                        <a:rPr lang="sl-SI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 </a:t>
                      </a:r>
                      <a:br>
                        <a:rPr lang="sl-SI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sl-SI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720 x 90 </a:t>
                      </a:r>
                      <a:r>
                        <a:rPr lang="sl-SI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</a:t>
                      </a:r>
                      <a:r>
                        <a:rPr lang="sl-SI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spletnih straneh </a:t>
                      </a:r>
                      <a:r>
                        <a:rPr lang="sl-SI" sz="14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amzs.si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sl-SI" sz="1400" kern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sl-SI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oglas v </a:t>
                      </a:r>
                      <a:r>
                        <a:rPr lang="sl-SI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Motoreviji</a:t>
                      </a:r>
                      <a:r>
                        <a:rPr lang="sl-SI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(1/3 strani)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sl-SI" sz="14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sl-SI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prikazovanje oglasa na LCD zaslonih v treh AMZS centrih po izbiri (1 regija)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sl-SI" sz="14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sl-SI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prikazovanje oglasa na podpisnih tablicah v treh AMZS centrih po izbiri (1 regija)</a:t>
                      </a:r>
                      <a:endParaRPr lang="sl-SI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sl-SI" sz="14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sl-SI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300.000 prikazov pasic 250 x 250 </a:t>
                      </a:r>
                      <a:r>
                        <a:rPr lang="sl-SI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</a:t>
                      </a:r>
                      <a:r>
                        <a:rPr lang="sl-SI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720 x 90 </a:t>
                      </a:r>
                      <a:r>
                        <a:rPr lang="sl-SI" sz="1400" kern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px</a:t>
                      </a:r>
                      <a:r>
                        <a:rPr lang="sl-SI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spletnih straneh </a:t>
                      </a:r>
                      <a:r>
                        <a:rPr lang="sl-SI" sz="140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amzs.si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sl-SI" sz="1400" kern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sl-SI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jumbo</a:t>
                      </a: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plakat ob poligonu AMZS Centra varne vožnje (600 x 300 cm)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sl-SI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sl-SI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prikazovanje oglasa na LCD zaslonih v treh AMZS centrih po izbiri (1 regija)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sl-SI" sz="1400" kern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sl-SI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prikazovanje oglasa na podpisnih tablicah v treh AMZS centrih po izbiri (1 regija)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3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sl-SI" sz="1400" b="1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 paketa: 2.900 EUR</a:t>
                      </a:r>
                    </a:p>
                    <a:p>
                      <a:pPr algn="ctr">
                        <a:buNone/>
                      </a:pPr>
                      <a:r>
                        <a:rPr lang="sl-SI" sz="1400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prihranek</a:t>
                      </a:r>
                      <a:r>
                        <a:rPr lang="sl-SI" sz="14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730 EUR</a:t>
                      </a:r>
                      <a:endParaRPr lang="sl-SI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cena paketa: 19.400 EUR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prihranek: 12.970</a:t>
                      </a:r>
                      <a:r>
                        <a:rPr lang="sl-SI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EUR</a:t>
                      </a:r>
                      <a:endParaRPr lang="sl-SI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E1C3AB3-3EBD-4DFB-9B51-83B986A04FF2}"/>
              </a:ext>
            </a:extLst>
          </p:cNvPr>
          <p:cNvSpPr txBox="1"/>
          <p:nvPr/>
        </p:nvSpPr>
        <p:spPr>
          <a:xfrm>
            <a:off x="5436096" y="6155431"/>
            <a:ext cx="2200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Cene ne vključujejo DDV.</a:t>
            </a:r>
          </a:p>
        </p:txBody>
      </p:sp>
    </p:spTree>
    <p:extLst>
      <p:ext uri="{BB962C8B-B14F-4D97-AF65-F5344CB8AC3E}">
        <p14:creationId xmlns:p14="http://schemas.microsoft.com/office/powerpoint/2010/main" val="202500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72344-8196-4263-8BC1-7D43C341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980312" cy="504056"/>
          </a:xfrm>
        </p:spPr>
        <p:txBody>
          <a:bodyPr/>
          <a:lstStyle/>
          <a:p>
            <a:r>
              <a:rPr lang="sl-SI" dirty="0"/>
              <a:t>Zakaj oglaševati v AMZS?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64D37D-4337-45F1-AC9C-B88E5F407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102" y="908720"/>
            <a:ext cx="6984321" cy="432048"/>
          </a:xfrm>
        </p:spPr>
        <p:txBody>
          <a:bodyPr/>
          <a:lstStyle/>
          <a:p>
            <a:r>
              <a:rPr lang="sl-SI" dirty="0"/>
              <a:t>Smo vaš Pravi prijatelj</a:t>
            </a:r>
          </a:p>
        </p:txBody>
      </p:sp>
      <p:pic>
        <p:nvPicPr>
          <p:cNvPr id="4" name="Slika 3" descr="Slika, ki vsebuje besede oblačila&#10;&#10;Opis, ustvarjen z zelo visoko stopnjo zanesljivosti.">
            <a:extLst>
              <a:ext uri="{FF2B5EF4-FFF2-40B4-BE49-F238E27FC236}">
                <a16:creationId xmlns:a16="http://schemas.microsoft.com/office/drawing/2014/main" id="{3FCB3CF0-1B23-46CB-A928-F3CB2E527A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9" t="8621" r="34250"/>
          <a:stretch/>
        </p:blipFill>
        <p:spPr>
          <a:xfrm>
            <a:off x="3635896" y="2116830"/>
            <a:ext cx="3154343" cy="474117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B54610F-5F81-4022-95F7-05E0349A0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1" y="3616434"/>
            <a:ext cx="2970503" cy="269288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FDD028C-44A5-40F1-8505-4EC455052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14" y="1061611"/>
            <a:ext cx="2512934" cy="2511405"/>
          </a:xfrm>
          <a:prstGeom prst="rect">
            <a:avLst/>
          </a:prstGeom>
        </p:spPr>
      </p:pic>
      <p:pic>
        <p:nvPicPr>
          <p:cNvPr id="9" name="Slika 8" descr="Slika, ki vsebuje besede izrezek&#10;&#10;Opis, ustvarjen z zelo visoko stopnjo zanesljivosti.">
            <a:extLst>
              <a:ext uri="{FF2B5EF4-FFF2-40B4-BE49-F238E27FC236}">
                <a16:creationId xmlns:a16="http://schemas.microsoft.com/office/drawing/2014/main" id="{F061B1DA-39E8-44D1-9F35-5D1FE1F43A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2448306" cy="808330"/>
          </a:xfrm>
          <a:prstGeom prst="rect">
            <a:avLst/>
          </a:prstGeom>
        </p:spPr>
      </p:pic>
      <p:pic>
        <p:nvPicPr>
          <p:cNvPr id="11" name="Slika 10" descr="Slika, ki vsebuje besede izrezek&#10;&#10;Opis, ustvarjen z zelo visoko stopnjo zanesljivosti.">
            <a:extLst>
              <a:ext uri="{FF2B5EF4-FFF2-40B4-BE49-F238E27FC236}">
                <a16:creationId xmlns:a16="http://schemas.microsoft.com/office/drawing/2014/main" id="{67324E78-25FE-4399-981E-2169C33400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74" y="2636912"/>
            <a:ext cx="2448306" cy="8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49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72344-8196-4263-8BC1-7D43C341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980312" cy="504056"/>
          </a:xfrm>
        </p:spPr>
        <p:txBody>
          <a:bodyPr/>
          <a:lstStyle/>
          <a:p>
            <a:r>
              <a:rPr lang="sl-SI" dirty="0"/>
              <a:t>Splošni pogoji oglaševanja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64D37D-4337-45F1-AC9C-B88E5F407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102" y="908720"/>
            <a:ext cx="6984321" cy="432048"/>
          </a:xfrm>
        </p:spPr>
        <p:txBody>
          <a:bodyPr/>
          <a:lstStyle/>
          <a:p>
            <a:r>
              <a:rPr lang="sl-SI" dirty="0"/>
              <a:t>Spletne strani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1AD78A7-A022-4CF4-A808-1CC186E890C9}"/>
              </a:ext>
            </a:extLst>
          </p:cNvPr>
          <p:cNvSpPr txBox="1">
            <a:spLocks/>
          </p:cNvSpPr>
          <p:nvPr/>
        </p:nvSpPr>
        <p:spPr>
          <a:xfrm>
            <a:off x="539552" y="1700808"/>
            <a:ext cx="8064896" cy="3600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Char char="■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l-SI" dirty="0"/>
              <a:t>Najmanjša vrednost naročila za oglaševanje na spletnih straneh je 100,00 EUR neto.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l-SI" dirty="0"/>
              <a:t>Rok za oddajo oglasov je tri delovne dni pred prvo objavo.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l-SI" dirty="0"/>
              <a:t>Slikovni oglasi morajo biti v formatu JPG ali PNG, animirani pa kot GIF ali skripta za izvedbo prek naročnikovega strežnika (</a:t>
            </a:r>
            <a:r>
              <a:rPr lang="sl-SI" dirty="0" err="1"/>
              <a:t>display</a:t>
            </a:r>
            <a:r>
              <a:rPr lang="sl-SI" dirty="0"/>
              <a:t> </a:t>
            </a:r>
            <a:r>
              <a:rPr lang="sl-SI" dirty="0" err="1"/>
              <a:t>script</a:t>
            </a:r>
            <a:r>
              <a:rPr lang="sl-SI" dirty="0"/>
              <a:t>).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l-SI" dirty="0"/>
              <a:t>Priporočljiva velikost oglasa je 100 </a:t>
            </a:r>
            <a:r>
              <a:rPr lang="sl-SI" dirty="0" err="1"/>
              <a:t>kb</a:t>
            </a:r>
            <a:r>
              <a:rPr lang="sl-SI" dirty="0"/>
              <a:t>, vendar naj ne presega 200 </a:t>
            </a:r>
            <a:r>
              <a:rPr lang="sl-SI" dirty="0" err="1"/>
              <a:t>kb</a:t>
            </a:r>
            <a:r>
              <a:rPr lang="sl-SI" dirty="0"/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l-SI" dirty="0"/>
              <a:t>Oglas ne sme vsebovati produktov ali storitev, ki bi bili konkurenčni tistim v ponudbi Avto-moto zveze Slovenije ali AMZS </a:t>
            </a:r>
            <a:r>
              <a:rPr lang="sl-SI" dirty="0" err="1"/>
              <a:t>d.d</a:t>
            </a:r>
            <a:r>
              <a:rPr lang="sl-SI" dirty="0"/>
              <a:t>. Možne so izjeme, o katerih presoja lastnik spletnega mesta.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l-SI" dirty="0"/>
              <a:t>Oglas ne sme sprožiti zvočnih učinkov, razen na zahtevo uporabnika.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l-SI" dirty="0"/>
              <a:t>Oglas ne sme sprožiti prenosa datotek.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l-SI" dirty="0"/>
              <a:t>Pričakovan način delovanja oglasa je odprtje novega okna ali zavihka z oglaševano vsebino.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l-SI" dirty="0"/>
              <a:t>Oglas ne sme zavajati uporabnika ali izvajati nepričakovanih oz. za uporabnika škodljivih dejanj.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l-SI" dirty="0"/>
              <a:t>Naročniku bo po zaključeni akciji posredovana informacija o številu prikazov in klikov.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sl-SI" dirty="0"/>
              <a:t>Na vse cene v ceniku vam nudimo 10 % agencijskega popusta.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137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72344-8196-4263-8BC1-7D43C341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980312" cy="504056"/>
          </a:xfrm>
        </p:spPr>
        <p:txBody>
          <a:bodyPr/>
          <a:lstStyle/>
          <a:p>
            <a:r>
              <a:rPr lang="sl-SI" dirty="0"/>
              <a:t>Splošni pogoji oglaševanja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64D37D-4337-45F1-AC9C-B88E5F407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102" y="908720"/>
            <a:ext cx="6984321" cy="432048"/>
          </a:xfrm>
        </p:spPr>
        <p:txBody>
          <a:bodyPr/>
          <a:lstStyle/>
          <a:p>
            <a:r>
              <a:rPr lang="sl-SI" dirty="0" err="1"/>
              <a:t>Motorevija</a:t>
            </a:r>
            <a:r>
              <a:rPr lang="sl-SI" dirty="0"/>
              <a:t>, zunanje in notranje oglaševanje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82D41-FF34-4B0B-9804-7249AD033031}"/>
              </a:ext>
            </a:extLst>
          </p:cNvPr>
          <p:cNvSpPr txBox="1">
            <a:spLocks/>
          </p:cNvSpPr>
          <p:nvPr/>
        </p:nvSpPr>
        <p:spPr>
          <a:xfrm>
            <a:off x="683568" y="1628800"/>
            <a:ext cx="7056784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1400" dirty="0">
                <a:solidFill>
                  <a:schemeClr val="tx1"/>
                </a:solidFill>
              </a:rPr>
              <a:t>Navedene cene ne vključujejo davka na dodano vrednost.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1400" dirty="0">
                <a:solidFill>
                  <a:schemeClr val="tx1"/>
                </a:solidFill>
              </a:rPr>
              <a:t>Ponudba in cenik se lahko med letom spreminjata. Veljavnost vsaj pol leta.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1400" dirty="0">
                <a:solidFill>
                  <a:schemeClr val="tx1"/>
                </a:solidFill>
              </a:rPr>
              <a:t>Podlaga za objavo oglasa je pogodba ali pisno naročilo.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1400" dirty="0">
                <a:solidFill>
                  <a:schemeClr val="tx1"/>
                </a:solidFill>
              </a:rPr>
              <a:t>Plačilni rok je 15 dni oziroma po dogovoru.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1400" dirty="0">
                <a:solidFill>
                  <a:schemeClr val="tx1"/>
                </a:solidFill>
              </a:rPr>
              <a:t>Reklamacijski rok je 3 dni.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1400" dirty="0">
                <a:solidFill>
                  <a:schemeClr val="tx1"/>
                </a:solidFill>
              </a:rPr>
              <a:t>Oglaševanje konkurenčnih produktov ni mogoče.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1400" dirty="0">
                <a:solidFill>
                  <a:schemeClr val="tx1"/>
                </a:solidFill>
              </a:rPr>
              <a:t>Izdelava promocijskega materiala v ceno ni vključena.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1400" dirty="0">
                <a:solidFill>
                  <a:schemeClr val="tx1"/>
                </a:solidFill>
              </a:rPr>
              <a:t>Oglaševanje v </a:t>
            </a:r>
            <a:r>
              <a:rPr lang="sl-SI" sz="1400" dirty="0" err="1">
                <a:solidFill>
                  <a:schemeClr val="tx1"/>
                </a:solidFill>
              </a:rPr>
              <a:t>Motoreviji</a:t>
            </a:r>
            <a:r>
              <a:rPr lang="sl-SI" sz="1400" dirty="0">
                <a:solidFill>
                  <a:schemeClr val="tx1"/>
                </a:solidFill>
              </a:rPr>
              <a:t>: oglase v PDF obliki je potrebno dostaviti najmanj 14 dni pred izidom revije.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1400" dirty="0">
                <a:solidFill>
                  <a:schemeClr val="tx1"/>
                </a:solidFill>
              </a:rPr>
              <a:t>Oglasi morajo biti pripravljeni v skladu z veljavno zakonodajo.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1400" dirty="0">
                <a:solidFill>
                  <a:schemeClr val="tx1"/>
                </a:solidFill>
              </a:rPr>
              <a:t>Za vsebino in resničnost objav je odgovoren naročnik.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l-SI" sz="1400" dirty="0">
                <a:solidFill>
                  <a:schemeClr val="tx1"/>
                </a:solidFill>
              </a:rPr>
              <a:t>Na vse cene v ceniku vam nudimo 10 % agencijskega popusta.</a:t>
            </a:r>
          </a:p>
        </p:txBody>
      </p:sp>
    </p:spTree>
    <p:extLst>
      <p:ext uri="{BB962C8B-B14F-4D97-AF65-F5344CB8AC3E}">
        <p14:creationId xmlns:p14="http://schemas.microsoft.com/office/powerpoint/2010/main" val="1141890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KONTAKT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7429" y="1916832"/>
            <a:ext cx="7632848" cy="41632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000" dirty="0"/>
              <a:t>AMZS d. d.</a:t>
            </a:r>
          </a:p>
          <a:p>
            <a:pPr>
              <a:buNone/>
            </a:pPr>
            <a:r>
              <a:rPr lang="sl-SI" sz="2000" dirty="0"/>
              <a:t>Dunajska c. 128a</a:t>
            </a:r>
          </a:p>
          <a:p>
            <a:pPr>
              <a:buNone/>
            </a:pPr>
            <a:r>
              <a:rPr lang="sl-SI" sz="2000" dirty="0"/>
              <a:t>1000 Ljubljana</a:t>
            </a:r>
          </a:p>
          <a:p>
            <a:pPr>
              <a:buNone/>
            </a:pPr>
            <a:r>
              <a:rPr lang="sl-SI" sz="2000" dirty="0"/>
              <a:t>Pišite na elektronski naslov: </a:t>
            </a:r>
            <a:r>
              <a:rPr lang="sl-SI" sz="2000" dirty="0">
                <a:hlinkClick r:id="rId2"/>
              </a:rPr>
              <a:t>marketing@amzs.si</a:t>
            </a:r>
            <a:r>
              <a:rPr lang="sl-SI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8865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„Hvala, da ste izbrali </a:t>
            </a:r>
            <a:r>
              <a:rPr lang="sl-SI" b="1" dirty="0"/>
              <a:t>akcijo</a:t>
            </a:r>
            <a:r>
              <a:rPr lang="sl-SI" dirty="0"/>
              <a:t>, ki bo povzročila </a:t>
            </a:r>
            <a:r>
              <a:rPr lang="sl-SI" b="1" dirty="0"/>
              <a:t>pravo reakcijo</a:t>
            </a:r>
            <a:r>
              <a:rPr lang="sl-SI" dirty="0"/>
              <a:t>.“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r>
              <a:rPr lang="sl-SI" dirty="0"/>
              <a:t>Vaš Pravi prijatelj</a:t>
            </a:r>
          </a:p>
        </p:txBody>
      </p:sp>
    </p:spTree>
    <p:extLst>
      <p:ext uri="{BB962C8B-B14F-4D97-AF65-F5344CB8AC3E}">
        <p14:creationId xmlns:p14="http://schemas.microsoft.com/office/powerpoint/2010/main" val="4751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72344-8196-4263-8BC1-7D43C341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980312" cy="504056"/>
          </a:xfrm>
        </p:spPr>
        <p:txBody>
          <a:bodyPr/>
          <a:lstStyle/>
          <a:p>
            <a:r>
              <a:rPr lang="sl-SI" dirty="0"/>
              <a:t>Zakaj oglaševati v AMZS?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64D37D-4337-45F1-AC9C-B88E5F407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102" y="908720"/>
            <a:ext cx="6984321" cy="432048"/>
          </a:xfrm>
        </p:spPr>
        <p:txBody>
          <a:bodyPr/>
          <a:lstStyle/>
          <a:p>
            <a:r>
              <a:rPr lang="sl-SI" dirty="0"/>
              <a:t>Ker se radi družite z nami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D23288A-4E99-4B55-8EC6-8A15BB31D0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5" t="6452" r="9678" b="16129"/>
          <a:stretch/>
        </p:blipFill>
        <p:spPr>
          <a:xfrm>
            <a:off x="4108514" y="4653136"/>
            <a:ext cx="1584176" cy="172819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F16FAB1-66E2-4D9E-B6B4-1B23FF98AB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3"/>
          <a:stretch/>
        </p:blipFill>
        <p:spPr>
          <a:xfrm>
            <a:off x="5577642" y="1611271"/>
            <a:ext cx="3386846" cy="318588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04E90C6-2858-4672-AADE-61B5A26494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840950"/>
            <a:ext cx="1447232" cy="14472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52BA52-96E4-4BF7-9A28-F707610E00B6}"/>
              </a:ext>
            </a:extLst>
          </p:cNvPr>
          <p:cNvSpPr txBox="1">
            <a:spLocks/>
          </p:cNvSpPr>
          <p:nvPr/>
        </p:nvSpPr>
        <p:spPr>
          <a:xfrm>
            <a:off x="683568" y="1772816"/>
            <a:ext cx="5616624" cy="394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AMZS je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prepoznavna (močna) blagovna znamka </a:t>
            </a:r>
            <a:r>
              <a:rPr lang="sl-SI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(skoraj 100 % poznavanje)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AMZS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 že 112 let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skrbi za poti brez skrbi </a:t>
            </a:r>
            <a:r>
              <a:rPr lang="sl-SI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(tradicija)</a:t>
            </a:r>
            <a:endParaRPr lang="sl-SI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Široka paleta kakovostnih storitev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pod </a:t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eno streho </a:t>
            </a:r>
            <a:r>
              <a:rPr lang="sl-SI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(za vozilo in voznika)</a:t>
            </a:r>
          </a:p>
          <a:p>
            <a:pPr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Stremimo k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odličnosti </a:t>
            </a:r>
          </a:p>
        </p:txBody>
      </p:sp>
    </p:spTree>
    <p:extLst>
      <p:ext uri="{BB962C8B-B14F-4D97-AF65-F5344CB8AC3E}">
        <p14:creationId xmlns:p14="http://schemas.microsoft.com/office/powerpoint/2010/main" val="215884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72344-8196-4263-8BC1-7D43C341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980312" cy="504056"/>
          </a:xfrm>
        </p:spPr>
        <p:txBody>
          <a:bodyPr/>
          <a:lstStyle/>
          <a:p>
            <a:r>
              <a:rPr lang="sl-SI" dirty="0"/>
              <a:t>Možnosti oglaševanja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DBB20FE-2402-42B3-BB46-4814DAE02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934" y="2780928"/>
            <a:ext cx="2054530" cy="241422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3BFF19-C673-4EFC-B508-F5F0DC833502}"/>
              </a:ext>
            </a:extLst>
          </p:cNvPr>
          <p:cNvSpPr txBox="1">
            <a:spLocks/>
          </p:cNvSpPr>
          <p:nvPr/>
        </p:nvSpPr>
        <p:spPr>
          <a:xfrm>
            <a:off x="1048072" y="1700808"/>
            <a:ext cx="813244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l-SI" b="1" noProof="1"/>
              <a:t>Spletne strani AMZS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l-SI" b="1" noProof="1"/>
              <a:t>Portal DoberAvto.si</a:t>
            </a:r>
            <a:endParaRPr lang="sl-SI" noProof="1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l-SI" b="1" noProof="1"/>
              <a:t>Motorevija</a:t>
            </a:r>
            <a:r>
              <a:rPr lang="sl-SI" noProof="1"/>
              <a:t> -</a:t>
            </a:r>
            <a:r>
              <a:rPr lang="sl-SI" b="1" noProof="1"/>
              <a:t> </a:t>
            </a:r>
            <a:r>
              <a:rPr lang="sl-SI" noProof="1"/>
              <a:t>revija članov AMZS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l-SI" b="1" noProof="1"/>
              <a:t>Notranje o</a:t>
            </a:r>
            <a:r>
              <a:rPr lang="en-US" b="1" noProof="1"/>
              <a:t>glaševanje</a:t>
            </a:r>
            <a:r>
              <a:rPr lang="sl-SI" b="1" noProof="1"/>
              <a:t> v enotah AMZS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l-SI" b="1" noProof="1"/>
              <a:t>Zunanje oglaševanje</a:t>
            </a:r>
            <a:endParaRPr lang="sl-SI" noProof="1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l-SI" b="1" noProof="1"/>
              <a:t>Dogodki in športne prireditve – </a:t>
            </a:r>
            <a:r>
              <a:rPr lang="sl-SI" noProof="1"/>
              <a:t>po dogovoru</a:t>
            </a:r>
          </a:p>
        </p:txBody>
      </p:sp>
    </p:spTree>
    <p:extLst>
      <p:ext uri="{BB962C8B-B14F-4D97-AF65-F5344CB8AC3E}">
        <p14:creationId xmlns:p14="http://schemas.microsoft.com/office/powerpoint/2010/main" val="97432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72344-8196-4263-8BC1-7D43C341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980312" cy="504056"/>
          </a:xfrm>
        </p:spPr>
        <p:txBody>
          <a:bodyPr/>
          <a:lstStyle/>
          <a:p>
            <a:r>
              <a:rPr lang="sl-SI" dirty="0"/>
              <a:t>Možnosti oglaševanja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64D37D-4337-45F1-AC9C-B88E5F407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102" y="908720"/>
            <a:ext cx="6984321" cy="432048"/>
          </a:xfrm>
        </p:spPr>
        <p:txBody>
          <a:bodyPr/>
          <a:lstStyle/>
          <a:p>
            <a:r>
              <a:rPr lang="sl-SI" dirty="0"/>
              <a:t>Spletne strani</a:t>
            </a:r>
          </a:p>
        </p:txBody>
      </p:sp>
      <p:sp>
        <p:nvSpPr>
          <p:cNvPr id="4" name="Označba mesta besedila 4">
            <a:extLst>
              <a:ext uri="{FF2B5EF4-FFF2-40B4-BE49-F238E27FC236}">
                <a16:creationId xmlns:a16="http://schemas.microsoft.com/office/drawing/2014/main" id="{F87EF99A-0389-43E4-B969-4E736D69D916}"/>
              </a:ext>
            </a:extLst>
          </p:cNvPr>
          <p:cNvSpPr txBox="1">
            <a:spLocks/>
          </p:cNvSpPr>
          <p:nvPr/>
        </p:nvSpPr>
        <p:spPr>
          <a:xfrm>
            <a:off x="789348" y="4859727"/>
            <a:ext cx="8208912" cy="11165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Char char="■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b="1" dirty="0">
                <a:solidFill>
                  <a:srgbClr val="FFC000"/>
                </a:solidFill>
              </a:rPr>
              <a:t>Doseg </a:t>
            </a:r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 kot 300.000</a:t>
            </a:r>
            <a:r>
              <a:rPr lang="sl-SI" sz="2000" b="1" dirty="0">
                <a:solidFill>
                  <a:srgbClr val="FFC000"/>
                </a:solidFill>
              </a:rPr>
              <a:t> edinstvenih uporabnikov mesečno!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5388494-DA5D-4A6B-8C9B-B5600995F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19" y="260648"/>
            <a:ext cx="3513831" cy="49124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79B5627-8DDF-4A06-B816-0DD20F92FE4A}"/>
              </a:ext>
            </a:extLst>
          </p:cNvPr>
          <p:cNvSpPr txBox="1"/>
          <p:nvPr/>
        </p:nvSpPr>
        <p:spPr>
          <a:xfrm>
            <a:off x="7475995" y="3789040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>
                <a:latin typeface="Arial" panose="020B0604020202020204" pitchFamily="34" charset="0"/>
                <a:cs typeface="Arial" panose="020B0604020202020204" pitchFamily="34" charset="0"/>
              </a:rPr>
              <a:t>250 x 250 </a:t>
            </a:r>
            <a:r>
              <a:rPr lang="sl-SI" sz="1000" dirty="0" err="1">
                <a:latin typeface="Arial" panose="020B0604020202020204" pitchFamily="34" charset="0"/>
                <a:cs typeface="Arial" panose="020B0604020202020204" pitchFamily="34" charset="0"/>
              </a:rPr>
              <a:t>px</a:t>
            </a:r>
            <a:endParaRPr lang="sl-SI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CDCD0A2-3641-44A6-A891-D9CBDD67D25F}"/>
              </a:ext>
            </a:extLst>
          </p:cNvPr>
          <p:cNvSpPr txBox="1"/>
          <p:nvPr/>
        </p:nvSpPr>
        <p:spPr>
          <a:xfrm>
            <a:off x="7740352" y="4421278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>
                <a:latin typeface="Arial" panose="020B0604020202020204" pitchFamily="34" charset="0"/>
                <a:cs typeface="Arial" panose="020B0604020202020204" pitchFamily="34" charset="0"/>
              </a:rPr>
              <a:t>728 x 90 </a:t>
            </a:r>
            <a:r>
              <a:rPr lang="sl-SI" sz="1000" dirty="0" err="1">
                <a:latin typeface="Arial" panose="020B0604020202020204" pitchFamily="34" charset="0"/>
                <a:cs typeface="Arial" panose="020B0604020202020204" pitchFamily="34" charset="0"/>
              </a:rPr>
              <a:t>px</a:t>
            </a:r>
            <a:endParaRPr lang="sl-SI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značba mesta besedila 4">
            <a:extLst>
              <a:ext uri="{FF2B5EF4-FFF2-40B4-BE49-F238E27FC236}">
                <a16:creationId xmlns:a16="http://schemas.microsoft.com/office/drawing/2014/main" id="{C21DBDD9-E456-447F-A9F2-0465ADE3F797}"/>
              </a:ext>
            </a:extLst>
          </p:cNvPr>
          <p:cNvSpPr txBox="1">
            <a:spLocks/>
          </p:cNvSpPr>
          <p:nvPr/>
        </p:nvSpPr>
        <p:spPr>
          <a:xfrm>
            <a:off x="1395755" y="1827313"/>
            <a:ext cx="3176245" cy="29112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Char char="■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/>
              <a:t>Novice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/>
              <a:t>Koristne informacije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/>
              <a:t>Izračuni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/>
              <a:t>Usposabljanje voznikov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2000" dirty="0"/>
              <a:t>Mobilnost</a:t>
            </a:r>
          </a:p>
          <a:p>
            <a:endParaRPr lang="sl-SI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3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72344-8196-4263-8BC1-7D43C341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980312" cy="504056"/>
          </a:xfrm>
        </p:spPr>
        <p:txBody>
          <a:bodyPr/>
          <a:lstStyle/>
          <a:p>
            <a:r>
              <a:rPr lang="sl-SI" dirty="0"/>
              <a:t>Možnosti oglaševanja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64D37D-4337-45F1-AC9C-B88E5F407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102" y="908720"/>
            <a:ext cx="6984321" cy="432048"/>
          </a:xfrm>
        </p:spPr>
        <p:txBody>
          <a:bodyPr/>
          <a:lstStyle/>
          <a:p>
            <a:r>
              <a:rPr lang="sl-SI" dirty="0" err="1"/>
              <a:t>Motorevija</a:t>
            </a:r>
            <a:r>
              <a:rPr lang="sl-SI" dirty="0"/>
              <a:t> – revija članov AMZS</a:t>
            </a:r>
          </a:p>
        </p:txBody>
      </p:sp>
      <p:sp>
        <p:nvSpPr>
          <p:cNvPr id="4" name="Označba mesta besedila 8">
            <a:extLst>
              <a:ext uri="{FF2B5EF4-FFF2-40B4-BE49-F238E27FC236}">
                <a16:creationId xmlns:a16="http://schemas.microsoft.com/office/drawing/2014/main" id="{F8465BF8-EF28-42E0-83CD-25614DD9D3E6}"/>
              </a:ext>
            </a:extLst>
          </p:cNvPr>
          <p:cNvSpPr txBox="1">
            <a:spLocks/>
          </p:cNvSpPr>
          <p:nvPr/>
        </p:nvSpPr>
        <p:spPr>
          <a:xfrm>
            <a:off x="3700594" y="2505713"/>
            <a:ext cx="4718881" cy="2808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Char char="■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800" dirty="0">
                <a:cs typeface="Franklin Gothic Book"/>
              </a:rPr>
              <a:t>Izhaja </a:t>
            </a:r>
            <a:r>
              <a:rPr lang="sl-SI" sz="1800" b="1" dirty="0">
                <a:cs typeface="Franklin Gothic Book"/>
              </a:rPr>
              <a:t>že 65 let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800" b="1" dirty="0">
                <a:cs typeface="Franklin Gothic Book"/>
              </a:rPr>
              <a:t>10 številk letno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800" dirty="0">
                <a:cs typeface="Franklin Gothic Book"/>
              </a:rPr>
              <a:t>Naklada: </a:t>
            </a:r>
            <a:r>
              <a:rPr lang="sl-SI" sz="1800" b="1" dirty="0">
                <a:cs typeface="Franklin Gothic Book"/>
              </a:rPr>
              <a:t>71.000 izvodov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800" dirty="0">
                <a:cs typeface="Franklin Gothic Book"/>
              </a:rPr>
              <a:t>Format: 204 x 280 mm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800" dirty="0">
                <a:cs typeface="Franklin Gothic Book"/>
              </a:rPr>
              <a:t>Obseg: 50 strani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l-SI" dirty="0"/>
          </a:p>
          <a:p>
            <a:r>
              <a:rPr lang="sl-SI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Strokovno, neodvisno, objektivno.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l-SI" dirty="0"/>
          </a:p>
        </p:txBody>
      </p:sp>
      <p:sp>
        <p:nvSpPr>
          <p:cNvPr id="5" name="Označba mesta besedila 9">
            <a:extLst>
              <a:ext uri="{FF2B5EF4-FFF2-40B4-BE49-F238E27FC236}">
                <a16:creationId xmlns:a16="http://schemas.microsoft.com/office/drawing/2014/main" id="{B0B80C16-882D-4DF0-BCEC-27996B959C71}"/>
              </a:ext>
            </a:extLst>
          </p:cNvPr>
          <p:cNvSpPr txBox="1">
            <a:spLocks/>
          </p:cNvSpPr>
          <p:nvPr/>
        </p:nvSpPr>
        <p:spPr>
          <a:xfrm>
            <a:off x="755576" y="1553098"/>
            <a:ext cx="7848872" cy="7177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Char char="■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dirty="0"/>
              <a:t>Avtomobilizem, mobilnost, ekologija, promet, varnost, tehnologija, moto šport, člansko dogajanje, testi, analize, pogovori, reportaže …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B2D93D8-C67C-4D5B-A78B-A24B8BA4D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" y="2276872"/>
            <a:ext cx="3421868" cy="456249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3B72E02-0ECF-4F1E-BC64-20497427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41168"/>
            <a:ext cx="3421868" cy="16934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47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B4132537-036D-4591-92FC-E1C016517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369417"/>
            <a:ext cx="4812852" cy="335562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E472344-8196-4263-8BC1-7D43C341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980312" cy="504056"/>
          </a:xfrm>
        </p:spPr>
        <p:txBody>
          <a:bodyPr/>
          <a:lstStyle/>
          <a:p>
            <a:r>
              <a:rPr lang="sl-SI" dirty="0"/>
              <a:t>Možnosti oglaševanja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64D37D-4337-45F1-AC9C-B88E5F407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102" y="908720"/>
            <a:ext cx="6984321" cy="432048"/>
          </a:xfrm>
        </p:spPr>
        <p:txBody>
          <a:bodyPr/>
          <a:lstStyle/>
          <a:p>
            <a:r>
              <a:rPr lang="sl-SI" dirty="0"/>
              <a:t>Notranje oglaševanje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0A0B61-1784-4485-A554-332A5A3DF7EE}"/>
              </a:ext>
            </a:extLst>
          </p:cNvPr>
          <p:cNvSpPr txBox="1">
            <a:spLocks/>
          </p:cNvSpPr>
          <p:nvPr/>
        </p:nvSpPr>
        <p:spPr>
          <a:xfrm>
            <a:off x="539552" y="1628800"/>
            <a:ext cx="475252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KJE?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/>
                </a:solidFill>
              </a:rPr>
              <a:t>26 centrov AMZS po Sloveniji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/>
                </a:solidFill>
              </a:rPr>
              <a:t>AMZS Šola vožnje, Ljubljana, Trebnje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/>
                </a:solidFill>
              </a:rPr>
              <a:t>AMZS Center varne vožnje na Vranskem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/>
                </a:solidFill>
              </a:rPr>
              <a:t>AMZS Center kartinga in moto športa</a:t>
            </a:r>
          </a:p>
          <a:p>
            <a:endParaRPr lang="sl-SI" sz="1800" dirty="0"/>
          </a:p>
          <a:p>
            <a:r>
              <a:rPr lang="sl-SI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KAKO? 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l-SI" sz="1900" noProof="1">
                <a:solidFill>
                  <a:schemeClr val="tx1"/>
                </a:solidFill>
                <a:cs typeface="David" pitchFamily="34" charset="-79"/>
              </a:rPr>
              <a:t>LCD prikazovalniki (veliki zasloni)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l-SI" sz="1900" noProof="1">
                <a:solidFill>
                  <a:schemeClr val="tx1"/>
                </a:solidFill>
                <a:cs typeface="David" pitchFamily="34" charset="-79"/>
              </a:rPr>
              <a:t>Podpisne tablice z LCD zaslonom</a:t>
            </a:r>
          </a:p>
        </p:txBody>
      </p:sp>
      <p:sp>
        <p:nvSpPr>
          <p:cNvPr id="6" name="Označba mesta besedila 4">
            <a:extLst>
              <a:ext uri="{FF2B5EF4-FFF2-40B4-BE49-F238E27FC236}">
                <a16:creationId xmlns:a16="http://schemas.microsoft.com/office/drawing/2014/main" id="{181A3381-5BC4-4D1F-90FA-B53763BA9E9C}"/>
              </a:ext>
            </a:extLst>
          </p:cNvPr>
          <p:cNvSpPr txBox="1">
            <a:spLocks/>
          </p:cNvSpPr>
          <p:nvPr/>
        </p:nvSpPr>
        <p:spPr>
          <a:xfrm>
            <a:off x="539552" y="5229200"/>
            <a:ext cx="8208912" cy="6750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Char char="■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 b="1" dirty="0">
                <a:solidFill>
                  <a:srgbClr val="FFC000"/>
                </a:solidFill>
              </a:rPr>
              <a:t>Doseg </a:t>
            </a:r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 kot 60.000</a:t>
            </a:r>
            <a:r>
              <a:rPr lang="sl-SI" sz="2000" b="1" dirty="0">
                <a:solidFill>
                  <a:srgbClr val="FFC000"/>
                </a:solidFill>
              </a:rPr>
              <a:t> strank mesečno!</a:t>
            </a:r>
          </a:p>
        </p:txBody>
      </p:sp>
    </p:spTree>
    <p:extLst>
      <p:ext uri="{BB962C8B-B14F-4D97-AF65-F5344CB8AC3E}">
        <p14:creationId xmlns:p14="http://schemas.microsoft.com/office/powerpoint/2010/main" val="3818130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72344-8196-4263-8BC1-7D43C341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980312" cy="504056"/>
          </a:xfrm>
        </p:spPr>
        <p:txBody>
          <a:bodyPr/>
          <a:lstStyle/>
          <a:p>
            <a:r>
              <a:rPr lang="sl-SI" dirty="0"/>
              <a:t>Možnosti oglaševanja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64D37D-4337-45F1-AC9C-B88E5F407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4102" y="908720"/>
            <a:ext cx="6984321" cy="432048"/>
          </a:xfrm>
        </p:spPr>
        <p:txBody>
          <a:bodyPr/>
          <a:lstStyle/>
          <a:p>
            <a:r>
              <a:rPr lang="sl-SI" dirty="0"/>
              <a:t>Notranje oglaševanje – LCD zasloni in podpisne tablice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4964CEE-5F59-4F73-8C64-FE582F8A4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52" y="3207024"/>
            <a:ext cx="2753592" cy="367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7662B6-B92C-494D-9537-FFEA70CC9873}"/>
              </a:ext>
            </a:extLst>
          </p:cNvPr>
          <p:cNvSpPr txBox="1">
            <a:spLocks/>
          </p:cNvSpPr>
          <p:nvPr/>
        </p:nvSpPr>
        <p:spPr>
          <a:xfrm>
            <a:off x="467544" y="1556792"/>
            <a:ext cx="8329748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l-SI" sz="1900" dirty="0">
                <a:solidFill>
                  <a:schemeClr val="tx1"/>
                </a:solidFill>
              </a:rPr>
              <a:t>LCD prikazovalniki so nameščeni v 18 naših centrih. 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l-SI" sz="1900" dirty="0">
                <a:solidFill>
                  <a:schemeClr val="tx1"/>
                </a:solidFill>
              </a:rPr>
              <a:t>Podpisne tablice so nameščene na vseh prodajnih mestih – skupno 150.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l-SI" sz="1900" dirty="0">
                <a:solidFill>
                  <a:schemeClr val="tx1"/>
                </a:solidFill>
              </a:rPr>
              <a:t>Povprečen čas, ki ga stranka porabi v naših prostorih je 8 minut.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l-SI" sz="1900" dirty="0">
                <a:solidFill>
                  <a:schemeClr val="tx1"/>
                </a:solidFill>
              </a:rPr>
              <a:t>Na enem LCD prikazovalniku bo stranka vaš oglas med obiskom videla vsaj trikrat. Na podpisni tablici vsaj enkrat.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l-SI" sz="1900" dirty="0">
                <a:solidFill>
                  <a:schemeClr val="tx1"/>
                </a:solidFill>
              </a:rPr>
              <a:t>Trajanje in način prikazovanja prilagodimo </a:t>
            </a:r>
            <a:br>
              <a:rPr lang="sl-SI" sz="1900" dirty="0">
                <a:solidFill>
                  <a:schemeClr val="tx1"/>
                </a:solidFill>
              </a:rPr>
            </a:br>
            <a:r>
              <a:rPr lang="sl-SI" sz="1900" dirty="0">
                <a:solidFill>
                  <a:schemeClr val="tx1"/>
                </a:solidFill>
              </a:rPr>
              <a:t>naročniku in oglasu.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sl-SI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6973CC3-B1FC-4541-9B47-FEB062C50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6" y="4285909"/>
            <a:ext cx="3679104" cy="216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017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472344-8196-4263-8BC1-7D43C3419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696" y="145532"/>
            <a:ext cx="6980312" cy="504056"/>
          </a:xfrm>
        </p:spPr>
        <p:txBody>
          <a:bodyPr/>
          <a:lstStyle/>
          <a:p>
            <a:r>
              <a:rPr lang="sl-SI" dirty="0"/>
              <a:t>Možnosti oglaševanja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64D37D-4337-45F1-AC9C-B88E5F407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6435" y="588508"/>
            <a:ext cx="6984321" cy="432048"/>
          </a:xfrm>
        </p:spPr>
        <p:txBody>
          <a:bodyPr/>
          <a:lstStyle/>
          <a:p>
            <a:r>
              <a:rPr lang="sl-SI" dirty="0"/>
              <a:t>Zunanje oglaševanje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15B6088-6625-4A12-92F6-3387E8CEE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57" y="235735"/>
            <a:ext cx="2785899" cy="186494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DD38388-094D-498D-AFBC-9E416ABF9868}"/>
              </a:ext>
            </a:extLst>
          </p:cNvPr>
          <p:cNvSpPr txBox="1">
            <a:spLocks/>
          </p:cNvSpPr>
          <p:nvPr/>
        </p:nvSpPr>
        <p:spPr>
          <a:xfrm>
            <a:off x="563485" y="959694"/>
            <a:ext cx="5569416" cy="5194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7D117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800" b="1" dirty="0" err="1">
                <a:solidFill>
                  <a:schemeClr val="tx1"/>
                </a:solidFill>
              </a:rPr>
              <a:t>Roto</a:t>
            </a:r>
            <a:r>
              <a:rPr lang="sl-SI" sz="1800" b="1" dirty="0">
                <a:solidFill>
                  <a:schemeClr val="tx1"/>
                </a:solidFill>
              </a:rPr>
              <a:t>-panoji, Dunajska cesta, Ljubljana</a:t>
            </a:r>
            <a:r>
              <a:rPr lang="sl-SI" sz="1800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/>
                </a:solidFill>
              </a:rPr>
              <a:t>Na </a:t>
            </a:r>
            <a:r>
              <a:rPr lang="sl-SI" sz="1800" dirty="0" err="1">
                <a:solidFill>
                  <a:schemeClr val="tx1"/>
                </a:solidFill>
              </a:rPr>
              <a:t>roto</a:t>
            </a:r>
            <a:r>
              <a:rPr lang="sl-SI" sz="1800" dirty="0">
                <a:solidFill>
                  <a:schemeClr val="tx1"/>
                </a:solidFill>
              </a:rPr>
              <a:t> panoju se izmenjujejo trije oglasi, vsak je prikazan 15 sekund.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/>
                </a:solidFill>
              </a:rPr>
              <a:t>Odlična vidnost oglasov.</a:t>
            </a:r>
            <a:endParaRPr lang="sl-SI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l-SI" sz="1400" dirty="0">
              <a:solidFill>
                <a:schemeClr val="tx1"/>
              </a:solidFill>
            </a:endParaRPr>
          </a:p>
          <a:p>
            <a:r>
              <a:rPr lang="sl-SI" sz="1800" b="1" dirty="0" err="1">
                <a:solidFill>
                  <a:schemeClr val="tx1"/>
                </a:solidFill>
              </a:rPr>
              <a:t>Jumbo</a:t>
            </a:r>
            <a:r>
              <a:rPr lang="sl-SI" sz="1800" b="1" dirty="0">
                <a:solidFill>
                  <a:schemeClr val="tx1"/>
                </a:solidFill>
              </a:rPr>
              <a:t> plakati in </a:t>
            </a:r>
            <a:r>
              <a:rPr lang="sl-SI" sz="1800" b="1" dirty="0" err="1">
                <a:solidFill>
                  <a:schemeClr val="tx1"/>
                </a:solidFill>
              </a:rPr>
              <a:t>roto</a:t>
            </a:r>
            <a:r>
              <a:rPr lang="sl-SI" sz="1800" b="1" dirty="0">
                <a:solidFill>
                  <a:schemeClr val="tx1"/>
                </a:solidFill>
              </a:rPr>
              <a:t> pano v AMZS Centru varne vožnje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/>
                </a:solidFill>
              </a:rPr>
              <a:t>Več kot 30 dogodkov / 15.000 obiskovalcev letno.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/>
                </a:solidFill>
              </a:rPr>
              <a:t>Udeleženci so oglasu izpostavljeni tekom celotnega programa (8 ur).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l-SI" sz="1800" dirty="0">
              <a:solidFill>
                <a:srgbClr val="595D63"/>
              </a:solidFill>
            </a:endParaRPr>
          </a:p>
          <a:p>
            <a:r>
              <a:rPr lang="sl-SI" sz="1800" b="1" dirty="0" err="1">
                <a:solidFill>
                  <a:schemeClr val="tx1"/>
                </a:solidFill>
              </a:rPr>
              <a:t>Jumbo</a:t>
            </a:r>
            <a:r>
              <a:rPr lang="sl-SI" sz="1800" b="1" dirty="0">
                <a:solidFill>
                  <a:schemeClr val="tx1"/>
                </a:solidFill>
              </a:rPr>
              <a:t> plakati v AMZS Centru kartinga in moto športa v Slovenji vasi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/>
                </a:solidFill>
              </a:rPr>
              <a:t>Več kot 16.000 voženj z rekreativnimi kartingi letno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/>
                </a:solidFill>
              </a:rPr>
              <a:t>Več kot 1.500 voženj z lastnimi kartingi letno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/>
                </a:solidFill>
              </a:rPr>
              <a:t>Največji dogodek – kapaciteta 750 udeležencev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l-SI" sz="1800" dirty="0">
                <a:solidFill>
                  <a:schemeClr val="tx1"/>
                </a:solidFill>
              </a:rPr>
              <a:t>Udeleženci so oglasu izpostavljeni tekom voženj na poligonu</a:t>
            </a:r>
          </a:p>
          <a:p>
            <a:endParaRPr lang="sl-SI" sz="1800" dirty="0">
              <a:solidFill>
                <a:schemeClr val="tx1"/>
              </a:solidFill>
            </a:endParaRPr>
          </a:p>
          <a:p>
            <a:endParaRPr lang="sl-SI" sz="1800" b="1" dirty="0">
              <a:solidFill>
                <a:schemeClr val="tx1"/>
              </a:solidFill>
            </a:endParaRPr>
          </a:p>
          <a:p>
            <a:endParaRPr lang="sl-SI" sz="1800" b="1" dirty="0">
              <a:solidFill>
                <a:schemeClr val="tx1"/>
              </a:solidFill>
            </a:endParaRPr>
          </a:p>
          <a:p>
            <a:endParaRPr lang="sl-SI" sz="1800" dirty="0">
              <a:solidFill>
                <a:srgbClr val="595D63"/>
              </a:solidFill>
            </a:endParaRPr>
          </a:p>
          <a:p>
            <a:endParaRPr lang="sl-SI" sz="1800" dirty="0">
              <a:solidFill>
                <a:srgbClr val="595D63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649A643-D404-4BC5-9C1D-BC3956776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57" y="2204864"/>
            <a:ext cx="2808312" cy="15796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C55913F-A2CB-4ACF-AF4E-FD32A83632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00" t="9259" r="31831" b="38375"/>
          <a:stretch/>
        </p:blipFill>
        <p:spPr>
          <a:xfrm>
            <a:off x="6104857" y="3953468"/>
            <a:ext cx="2808312" cy="140445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737330"/>
      </p:ext>
    </p:extLst>
  </p:cSld>
  <p:clrMapOvr>
    <a:masterClrMapping/>
  </p:clrMapOvr>
</p:sld>
</file>

<file path=ppt/theme/theme1.xml><?xml version="1.0" encoding="utf-8"?>
<a:theme xmlns:a="http://schemas.openxmlformats.org/drawingml/2006/main" name="Načrt po meri">
  <a:themeElements>
    <a:clrScheme name="AMZ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14D"/>
      </a:accent1>
      <a:accent2>
        <a:srgbClr val="366092"/>
      </a:accent2>
      <a:accent3>
        <a:srgbClr val="F7D117"/>
      </a:accent3>
      <a:accent4>
        <a:srgbClr val="F6F6A0"/>
      </a:accent4>
      <a:accent5>
        <a:srgbClr val="FF0000"/>
      </a:accent5>
      <a:accent6>
        <a:srgbClr val="D99694"/>
      </a:accent6>
      <a:hlink>
        <a:srgbClr val="7F7F7F"/>
      </a:hlink>
      <a:folHlink>
        <a:srgbClr val="BFBFBF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2581</TotalTime>
  <Words>1470</Words>
  <Application>Microsoft Office PowerPoint</Application>
  <PresentationFormat>Diaprojekcija na zaslonu (4:3)</PresentationFormat>
  <Paragraphs>253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8" baseType="lpstr">
      <vt:lpstr>Arial</vt:lpstr>
      <vt:lpstr>Calibri</vt:lpstr>
      <vt:lpstr>Courier New</vt:lpstr>
      <vt:lpstr>Wingdings</vt:lpstr>
      <vt:lpstr>Načrt po meri</vt:lpstr>
      <vt:lpstr>PowerPointova predstavitev</vt:lpstr>
      <vt:lpstr>Zakaj oglaševati v AMZS?</vt:lpstr>
      <vt:lpstr>Zakaj oglaševati v AMZS?</vt:lpstr>
      <vt:lpstr>Možnosti oglaševanja</vt:lpstr>
      <vt:lpstr>Možnosti oglaševanja</vt:lpstr>
      <vt:lpstr>Možnosti oglaševanja</vt:lpstr>
      <vt:lpstr>Možnosti oglaševanja</vt:lpstr>
      <vt:lpstr>Možnosti oglaševanja</vt:lpstr>
      <vt:lpstr>Možnosti oglaševanja</vt:lpstr>
      <vt:lpstr>Možnosti oglaševanja</vt:lpstr>
      <vt:lpstr>Cenik oglaševanja</vt:lpstr>
      <vt:lpstr>PowerPointova predstavitev</vt:lpstr>
      <vt:lpstr>PowerPointova predstavitev</vt:lpstr>
      <vt:lpstr>Cenik oglaševanja</vt:lpstr>
      <vt:lpstr>PowerPointova predstavitev</vt:lpstr>
      <vt:lpstr>Cenik oglaševanja</vt:lpstr>
      <vt:lpstr>Cenik oglaševanja</vt:lpstr>
      <vt:lpstr>PowerPointova predstavitev</vt:lpstr>
      <vt:lpstr>Cenik oglaševanja</vt:lpstr>
      <vt:lpstr>Splošni pogoji oglaševanja</vt:lpstr>
      <vt:lpstr>Splošni pogoji oglaševanja</vt:lpstr>
      <vt:lpstr>KONTAKT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Uroš Grilc</dc:creator>
  <cp:lastModifiedBy>Pia Koprivc</cp:lastModifiedBy>
  <cp:revision>140</cp:revision>
  <cp:lastPrinted>2019-02-11T10:47:57Z</cp:lastPrinted>
  <dcterms:created xsi:type="dcterms:W3CDTF">2016-02-24T07:51:23Z</dcterms:created>
  <dcterms:modified xsi:type="dcterms:W3CDTF">2022-09-20T13:07:01Z</dcterms:modified>
</cp:coreProperties>
</file>